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30" r:id="rId2"/>
    <p:sldId id="785" r:id="rId3"/>
    <p:sldId id="788" r:id="rId4"/>
    <p:sldId id="791" r:id="rId5"/>
    <p:sldId id="810" r:id="rId6"/>
    <p:sldId id="809" r:id="rId7"/>
    <p:sldId id="789" r:id="rId8"/>
    <p:sldId id="799" r:id="rId9"/>
    <p:sldId id="798" r:id="rId10"/>
    <p:sldId id="815" r:id="rId11"/>
    <p:sldId id="814" r:id="rId12"/>
    <p:sldId id="817" r:id="rId13"/>
    <p:sldId id="796" r:id="rId14"/>
    <p:sldId id="803" r:id="rId15"/>
    <p:sldId id="806" r:id="rId16"/>
    <p:sldId id="807" r:id="rId17"/>
    <p:sldId id="816" r:id="rId18"/>
    <p:sldId id="786" r:id="rId19"/>
    <p:sldId id="779" r:id="rId20"/>
    <p:sldId id="780" r:id="rId21"/>
    <p:sldId id="805" r:id="rId22"/>
    <p:sldId id="802" r:id="rId23"/>
    <p:sldId id="811" r:id="rId24"/>
    <p:sldId id="818" r:id="rId25"/>
    <p:sldId id="812" r:id="rId26"/>
    <p:sldId id="705" r:id="rId27"/>
  </p:sldIdLst>
  <p:sldSz cx="9144000" cy="6858000" type="screen4x3"/>
  <p:notesSz cx="9939338" cy="68072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E0E19"/>
    <a:srgbClr val="032953"/>
    <a:srgbClr val="0000CC"/>
    <a:srgbClr val="3333CC"/>
    <a:srgbClr val="69613B"/>
    <a:srgbClr val="877849"/>
    <a:srgbClr val="003300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42" autoAdjust="0"/>
    <p:restoredTop sz="94743" autoAdjust="0"/>
  </p:normalViewPr>
  <p:slideViewPr>
    <p:cSldViewPr snapToGrid="0" snapToObjects="1">
      <p:cViewPr varScale="1">
        <p:scale>
          <a:sx n="43" d="100"/>
          <a:sy n="43" d="100"/>
        </p:scale>
        <p:origin x="-1374" y="-102"/>
      </p:cViewPr>
      <p:guideLst>
        <p:guide orient="horz" pos="572"/>
        <p:guide orient="horz" pos="1172"/>
        <p:guide orient="horz" pos="2056"/>
        <p:guide orient="horz" pos="2872"/>
        <p:guide pos="4369"/>
        <p:guide pos="5465"/>
        <p:guide pos="568"/>
        <p:guide pos="1560"/>
        <p:guide pos="1504"/>
        <p:guide pos="32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00D8D-706D-4D9C-BE96-6C269DB02090}" type="doc">
      <dgm:prSet loTypeId="urn:microsoft.com/office/officeart/2005/8/layout/arrow2" loCatId="process" qsTypeId="urn:microsoft.com/office/officeart/2005/8/quickstyle/simple1#1" qsCatId="simple" csTypeId="urn:microsoft.com/office/officeart/2005/8/colors/accent4_2" csCatId="accent4" phldr="1"/>
      <dgm:spPr/>
    </dgm:pt>
    <dgm:pt modelId="{500C8E56-A4D9-42E4-899C-19939CFE60AA}">
      <dgm:prSet custT="1"/>
      <dgm:spPr/>
      <dgm:t>
        <a:bodyPr/>
        <a:lstStyle/>
        <a:p>
          <a:pPr algn="ctr"/>
          <a:r>
            <a:rPr lang="ru-RU" sz="2400" b="1" dirty="0" smtClean="0">
              <a:solidFill>
                <a:srgbClr val="7E0E19"/>
              </a:solidFill>
              <a:latin typeface="Arial" panose="020B0604020202020204" pitchFamily="34" charset="0"/>
              <a:cs typeface="Arial" panose="020B0604020202020204" pitchFamily="34" charset="0"/>
            </a:rPr>
            <a:t>290</a:t>
          </a:r>
          <a:r>
            <a:rPr lang="ru-RU" sz="1800" b="1" dirty="0" smtClean="0">
              <a:solidFill>
                <a:srgbClr val="032953"/>
              </a:solidFill>
              <a:latin typeface="Arial" panose="020B0604020202020204" pitchFamily="34" charset="0"/>
              <a:cs typeface="Arial" panose="020B0604020202020204" pitchFamily="34" charset="0"/>
            </a:rPr>
            <a:t> ГОСТ, </a:t>
          </a:r>
          <a:br>
            <a:rPr lang="ru-RU" sz="1800" b="1" dirty="0" smtClean="0">
              <a:solidFill>
                <a:srgbClr val="03295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i="1" dirty="0" smtClean="0">
              <a:solidFill>
                <a:srgbClr val="032953"/>
              </a:solidFill>
              <a:latin typeface="Arial" panose="020B0604020202020204" pitchFamily="34" charset="0"/>
              <a:cs typeface="Arial" panose="020B0604020202020204" pitchFamily="34" charset="0"/>
            </a:rPr>
            <a:t>из них </a:t>
          </a:r>
          <a:r>
            <a:rPr lang="ru-RU" sz="2400" b="1" dirty="0" smtClean="0">
              <a:solidFill>
                <a:srgbClr val="7E0E19"/>
              </a:solidFill>
              <a:latin typeface="Arial" panose="020B0604020202020204" pitchFamily="34" charset="0"/>
              <a:cs typeface="Arial" panose="020B0604020202020204" pitchFamily="34" charset="0"/>
            </a:rPr>
            <a:t>154</a:t>
          </a:r>
          <a:r>
            <a:rPr lang="ru-RU" sz="1800" b="1" dirty="0" smtClean="0">
              <a:solidFill>
                <a:srgbClr val="032953"/>
              </a:solidFill>
              <a:latin typeface="Arial" panose="020B0604020202020204" pitchFamily="34" charset="0"/>
              <a:cs typeface="Arial" panose="020B0604020202020204" pitchFamily="34" charset="0"/>
            </a:rPr>
            <a:t> ГОСТ </a:t>
          </a:r>
          <a:r>
            <a:rPr lang="ru-RU" sz="1400" b="1" i="1" dirty="0" smtClean="0">
              <a:solidFill>
                <a:srgbClr val="032953"/>
              </a:solidFill>
              <a:latin typeface="Arial" panose="020B0604020202020204" pitchFamily="34" charset="0"/>
              <a:cs typeface="Arial" panose="020B0604020202020204" pitchFamily="34" charset="0"/>
            </a:rPr>
            <a:t>установят потребительские свойства</a:t>
          </a:r>
          <a:endParaRPr lang="ru-RU" sz="1050" b="1" i="1" dirty="0">
            <a:solidFill>
              <a:srgbClr val="0329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049D1-4EF8-4268-95DD-6DE86F033E37}" type="parTrans" cxnId="{CAE7316C-B9D5-4D08-BA49-EA6FA8C93C45}">
      <dgm:prSet/>
      <dgm:spPr/>
      <dgm:t>
        <a:bodyPr/>
        <a:lstStyle/>
        <a:p>
          <a:endParaRPr lang="ru-RU"/>
        </a:p>
      </dgm:t>
    </dgm:pt>
    <dgm:pt modelId="{86F9C52A-1623-4ECD-B9EB-3FB5A18FD0EB}" type="sibTrans" cxnId="{CAE7316C-B9D5-4D08-BA49-EA6FA8C93C45}">
      <dgm:prSet/>
      <dgm:spPr/>
      <dgm:t>
        <a:bodyPr/>
        <a:lstStyle/>
        <a:p>
          <a:endParaRPr lang="ru-RU"/>
        </a:p>
      </dgm:t>
    </dgm:pt>
    <dgm:pt modelId="{C45D7FC2-17BA-432F-8C73-19D79ADE7DF2}" type="pres">
      <dgm:prSet presAssocID="{E1200D8D-706D-4D9C-BE96-6C269DB02090}" presName="arrowDiagram" presStyleCnt="0">
        <dgm:presLayoutVars>
          <dgm:chMax val="5"/>
          <dgm:dir/>
          <dgm:resizeHandles val="exact"/>
        </dgm:presLayoutVars>
      </dgm:prSet>
      <dgm:spPr/>
    </dgm:pt>
    <dgm:pt modelId="{60C13CFA-9033-4F3E-BF1E-D481533AC6BE}" type="pres">
      <dgm:prSet presAssocID="{E1200D8D-706D-4D9C-BE96-6C269DB02090}" presName="arrow" presStyleLbl="bgShp" presStyleIdx="0" presStyleCnt="1" custLinFactNeighborX="-17234" custLinFactNeighborY="-30897"/>
      <dgm:spPr/>
    </dgm:pt>
    <dgm:pt modelId="{691EC2C9-2DC0-4790-B6FE-E31B6E723621}" type="pres">
      <dgm:prSet presAssocID="{E1200D8D-706D-4D9C-BE96-6C269DB02090}" presName="arrowDiagram1" presStyleCnt="0">
        <dgm:presLayoutVars>
          <dgm:bulletEnabled val="1"/>
        </dgm:presLayoutVars>
      </dgm:prSet>
      <dgm:spPr/>
    </dgm:pt>
    <dgm:pt modelId="{D8934680-6AAC-4671-833B-552D13A799A8}" type="pres">
      <dgm:prSet presAssocID="{500C8E56-A4D9-42E4-899C-19939CFE60AA}" presName="bullet1" presStyleLbl="node1" presStyleIdx="0" presStyleCnt="1"/>
      <dgm:spPr/>
    </dgm:pt>
    <dgm:pt modelId="{DE45A108-4187-4474-A1AC-945B71367076}" type="pres">
      <dgm:prSet presAssocID="{500C8E56-A4D9-42E4-899C-19939CFE60AA}" presName="textBox1" presStyleLbl="revTx" presStyleIdx="0" presStyleCnt="1" custScaleX="211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E7316C-B9D5-4D08-BA49-EA6FA8C93C45}" srcId="{E1200D8D-706D-4D9C-BE96-6C269DB02090}" destId="{500C8E56-A4D9-42E4-899C-19939CFE60AA}" srcOrd="0" destOrd="0" parTransId="{FA4049D1-4EF8-4268-95DD-6DE86F033E37}" sibTransId="{86F9C52A-1623-4ECD-B9EB-3FB5A18FD0EB}"/>
    <dgm:cxn modelId="{AF8D0F53-B918-44E0-AE38-87F1196859D3}" type="presOf" srcId="{500C8E56-A4D9-42E4-899C-19939CFE60AA}" destId="{DE45A108-4187-4474-A1AC-945B71367076}" srcOrd="0" destOrd="0" presId="urn:microsoft.com/office/officeart/2005/8/layout/arrow2"/>
    <dgm:cxn modelId="{5A152CD0-740B-449A-9C75-62831A6FFB8E}" type="presOf" srcId="{E1200D8D-706D-4D9C-BE96-6C269DB02090}" destId="{C45D7FC2-17BA-432F-8C73-19D79ADE7DF2}" srcOrd="0" destOrd="0" presId="urn:microsoft.com/office/officeart/2005/8/layout/arrow2"/>
    <dgm:cxn modelId="{BB28C989-FC27-4417-BD87-DA0CA76EF9B3}" type="presParOf" srcId="{C45D7FC2-17BA-432F-8C73-19D79ADE7DF2}" destId="{60C13CFA-9033-4F3E-BF1E-D481533AC6BE}" srcOrd="0" destOrd="0" presId="urn:microsoft.com/office/officeart/2005/8/layout/arrow2"/>
    <dgm:cxn modelId="{E76E7406-7B16-4421-B99B-C4F9FB304F42}" type="presParOf" srcId="{C45D7FC2-17BA-432F-8C73-19D79ADE7DF2}" destId="{691EC2C9-2DC0-4790-B6FE-E31B6E723621}" srcOrd="1" destOrd="0" presId="urn:microsoft.com/office/officeart/2005/8/layout/arrow2"/>
    <dgm:cxn modelId="{6F4E65EF-9B5B-4197-87D3-D22CFF6B461A}" type="presParOf" srcId="{691EC2C9-2DC0-4790-B6FE-E31B6E723621}" destId="{D8934680-6AAC-4671-833B-552D13A799A8}" srcOrd="0" destOrd="0" presId="urn:microsoft.com/office/officeart/2005/8/layout/arrow2"/>
    <dgm:cxn modelId="{1994EF45-9D80-4D92-AE4A-568DE1B8C47A}" type="presParOf" srcId="{691EC2C9-2DC0-4790-B6FE-E31B6E723621}" destId="{DE45A108-4187-4474-A1AC-945B71367076}" srcOrd="1" destOrd="0" presId="urn:microsoft.com/office/officeart/2005/8/layout/arrow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D7627A-AB59-4802-BB15-4EC683DC4931}" type="datetime1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6888" cy="339725"/>
          </a:xfrm>
          <a:prstGeom prst="rect">
            <a:avLst/>
          </a:prstGeom>
        </p:spPr>
        <p:txBody>
          <a:bodyPr vert="horz" lIns="91550" tIns="45774" rIns="91550" bIns="457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5" y="6465888"/>
            <a:ext cx="4308475" cy="339725"/>
          </a:xfrm>
          <a:prstGeom prst="rect">
            <a:avLst/>
          </a:prstGeom>
        </p:spPr>
        <p:txBody>
          <a:bodyPr vert="horz" lIns="91550" tIns="45774" rIns="91550" bIns="457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BB76B1-0C51-44C7-AF95-FA0BEB5A0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840FD9-F520-4EA0-B2C0-C55A30FD5EC0}" type="datetime1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4" rIns="91550" bIns="4577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35325"/>
            <a:ext cx="7951788" cy="3062288"/>
          </a:xfrm>
          <a:prstGeom prst="rect">
            <a:avLst/>
          </a:prstGeom>
        </p:spPr>
        <p:txBody>
          <a:bodyPr vert="horz" lIns="91550" tIns="45774" rIns="91550" bIns="45774" rtlCol="0"/>
          <a:lstStyle/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39725"/>
          </a:xfrm>
          <a:prstGeom prst="rect">
            <a:avLst/>
          </a:prstGeom>
        </p:spPr>
        <p:txBody>
          <a:bodyPr vert="horz" lIns="91550" tIns="45774" rIns="91550" bIns="457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39725"/>
          </a:xfrm>
          <a:prstGeom prst="rect">
            <a:avLst/>
          </a:prstGeom>
        </p:spPr>
        <p:txBody>
          <a:bodyPr vert="horz" lIns="91550" tIns="45774" rIns="91550" bIns="457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C6803A-BF92-49C0-96CB-54943DA21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D5DD5-01D7-42B3-8595-8A1F0BE7D37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1194B8-DFEF-412C-AC4D-871C1A19356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CE6E7-F871-43C9-9C0B-17C8CFA7278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457F2-CF88-4445-BBA6-1A8C90FC554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63900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252525"/>
              </a:solidFill>
              <a:sym typeface="Trebuchet MS" pitchFamily="34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350802-7A40-4F45-BE1A-B3710764C611}" type="slidenum">
              <a:rPr lang="ru-RU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5629275" y="6465888"/>
            <a:ext cx="4308475" cy="339725"/>
          </a:xfrm>
          <a:prstGeom prst="rect">
            <a:avLst/>
          </a:prstGeom>
          <a:noFill/>
        </p:spPr>
        <p:txBody>
          <a:bodyPr lIns="91550" tIns="45774" rIns="91550" bIns="4577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29370E-D29D-46A4-BA6C-454AE6D8400E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AA80F-210C-489E-8C27-C5C90CF5F3A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2B168-DF90-4465-9239-08E19F69D2CA}" type="datetime1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834B969A-BA55-405B-8A7F-705825A06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ACF4-67A3-4637-80DA-F3542F52091B}" type="datetime1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60400"/>
            <a:ext cx="609600" cy="381000"/>
          </a:xfrm>
        </p:spPr>
        <p:txBody>
          <a:bodyPr/>
          <a:lstStyle>
            <a:lvl1pPr>
              <a:defRPr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BBC8550-22CF-4C16-BC43-633BDC93B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0044E-AF76-4941-90DB-8C2896523212}" type="datetime1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8B406402-95F4-4019-B1D5-B93610576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5AA10-E3AF-48D3-A0A7-8144F31A94EA}" type="datetime1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F949ABD4-62F4-4BC2-8315-2A35449FE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CA8C-615D-4B11-8581-D5B8B69B07EB}" type="datetime1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7C579C91-AD2D-42BA-AA79-B6E338656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E587-1A33-4EC7-9BC8-8DC109366C28}" type="datetime1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F67A4831-9611-4345-81B2-A5AB45D9E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1D31-8077-4E5C-8BFC-5F02D32554B0}" type="datetime1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3FCBA7BC-22B9-40AF-8056-EB4AAEDD9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1FDF2-5952-423D-BB14-659A1815D5DE}" type="datetime1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D0A46ADC-E9FD-46B0-BA21-3742BF2AC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6255-851C-415A-A9B2-BE610E025440}" type="datetime1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4400" y="88900"/>
            <a:ext cx="609600" cy="3810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fld id="{F3391AD1-FCF0-47F6-A329-AACC077778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5A9B-9294-45D3-B3D8-11D5E4539E73}" type="datetime1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60400"/>
            <a:ext cx="609600" cy="381000"/>
          </a:xfrm>
        </p:spPr>
        <p:txBody>
          <a:bodyPr/>
          <a:lstStyle>
            <a:lvl1pPr>
              <a:defRPr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D91E69C-D4AB-4D35-8E0E-1E066F222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5" descr="top_new3.pdf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754313" y="223838"/>
            <a:ext cx="593248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C44E1C-C6AD-488C-A67E-6CE2784F3BD4}" type="datetime1">
              <a:rPr lang="ru-RU"/>
              <a:pPr>
                <a:defRPr/>
              </a:pPr>
              <a:t>11.03.2017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77800"/>
            <a:ext cx="6096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BCB08D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1100A473-4849-4F58-B7EA-153D0BEF6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32953"/>
          </a:solidFill>
          <a:latin typeface="Times"/>
          <a:ea typeface="Times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32953"/>
          </a:solidFill>
          <a:latin typeface="Times"/>
          <a:ea typeface="Times"/>
          <a:cs typeface="Times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32953"/>
          </a:solidFill>
          <a:latin typeface="Times"/>
          <a:ea typeface="Times"/>
          <a:cs typeface="Times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32953"/>
          </a:solidFill>
          <a:latin typeface="Times"/>
          <a:ea typeface="Times"/>
          <a:cs typeface="Times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32953"/>
          </a:solidFill>
          <a:latin typeface="Times"/>
          <a:ea typeface="Times"/>
          <a:cs typeface="Times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/>
          <a:ea typeface="Times"/>
          <a:cs typeface="Times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/>
          <a:ea typeface="Times"/>
          <a:cs typeface="Times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/>
          <a:ea typeface="Times"/>
          <a:cs typeface="Times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/>
          <a:ea typeface="Times"/>
          <a:cs typeface="Times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"/>
          <a:ea typeface="Times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"/>
          <a:ea typeface="Times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"/>
          <a:ea typeface="Times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"/>
          <a:ea typeface="Times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"/>
          <a:ea typeface="Times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aeunion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3960813" y="4695825"/>
            <a:ext cx="50069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a typeface="Batang" pitchFamily="18" charset="-127"/>
              </a:rPr>
              <a:t>Корешков Валерий Николаевич, </a:t>
            </a:r>
          </a:p>
          <a:p>
            <a:pPr>
              <a:defRPr/>
            </a:pPr>
            <a:r>
              <a:rPr lang="ru-RU" sz="1400" i="1" dirty="0">
                <a:solidFill>
                  <a:srgbClr val="032953"/>
                </a:solidFill>
                <a:ea typeface="Batang" pitchFamily="18" charset="-127"/>
              </a:rPr>
              <a:t>член Коллегии </a:t>
            </a:r>
            <a:r>
              <a:rPr lang="en-US" sz="1400" i="1" dirty="0">
                <a:solidFill>
                  <a:srgbClr val="032953"/>
                </a:solidFill>
                <a:ea typeface="Batang" pitchFamily="18" charset="-127"/>
              </a:rPr>
              <a:t>(</a:t>
            </a:r>
            <a:r>
              <a:rPr lang="ru-RU" sz="1400" i="1" dirty="0">
                <a:solidFill>
                  <a:srgbClr val="032953"/>
                </a:solidFill>
                <a:ea typeface="Batang" pitchFamily="18" charset="-127"/>
              </a:rPr>
              <a:t>Министр</a:t>
            </a:r>
            <a:r>
              <a:rPr lang="en-US" sz="1400" i="1" dirty="0">
                <a:solidFill>
                  <a:srgbClr val="032953"/>
                </a:solidFill>
                <a:ea typeface="Batang" pitchFamily="18" charset="-127"/>
              </a:rPr>
              <a:t>)</a:t>
            </a:r>
            <a:r>
              <a:rPr lang="ru-RU" sz="1400" i="1" dirty="0">
                <a:solidFill>
                  <a:srgbClr val="032953"/>
                </a:solidFill>
                <a:ea typeface="Batang" pitchFamily="18" charset="-127"/>
              </a:rPr>
              <a:t> </a:t>
            </a:r>
          </a:p>
          <a:p>
            <a:pPr>
              <a:defRPr/>
            </a:pPr>
            <a:r>
              <a:rPr lang="ru-RU" sz="1400" i="1" dirty="0">
                <a:solidFill>
                  <a:srgbClr val="032953"/>
                </a:solidFill>
                <a:ea typeface="Batang" pitchFamily="18" charset="-127"/>
              </a:rPr>
              <a:t>Евразийской экономической комиссии</a:t>
            </a:r>
          </a:p>
          <a:p>
            <a:pPr>
              <a:defRPr/>
            </a:pPr>
            <a:r>
              <a:rPr lang="ru-RU" sz="1400" i="1" dirty="0">
                <a:solidFill>
                  <a:srgbClr val="032953"/>
                </a:solidFill>
                <a:ea typeface="Batang" pitchFamily="18" charset="-127"/>
              </a:rPr>
              <a:t>по техническому регулированию</a:t>
            </a:r>
          </a:p>
          <a:p>
            <a:pPr>
              <a:defRPr/>
            </a:pPr>
            <a:endParaRPr lang="ru-RU" sz="1600" i="1" dirty="0">
              <a:solidFill>
                <a:srgbClr val="032953"/>
              </a:solidFill>
              <a:ea typeface="Batang" pitchFamily="18" charset="-127"/>
            </a:endParaRP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92075" y="2798763"/>
            <a:ext cx="8885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32953"/>
                </a:solidFill>
                <a:cs typeface="Aharoni" pitchFamily="2" charset="-79"/>
              </a:rPr>
              <a:t>Мероприятия в сфере защиты прав потребителей, осуществляемые государствами-членами  Евразийского экономического союза</a:t>
            </a:r>
            <a:endParaRPr lang="ru-RU" b="1" i="1">
              <a:solidFill>
                <a:srgbClr val="032953"/>
              </a:solidFill>
              <a:ea typeface="Batang" pitchFamily="18" charset="-127"/>
              <a:cs typeface="Aharoni" pitchFamily="2" charset="-79"/>
            </a:endParaRPr>
          </a:p>
        </p:txBody>
      </p:sp>
      <p:pic>
        <p:nvPicPr>
          <p:cNvPr id="14339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8288" y="598488"/>
            <a:ext cx="1089025" cy="703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омер слайда 1"/>
          <p:cNvSpPr txBox="1">
            <a:spLocks noGrp="1"/>
          </p:cNvSpPr>
          <p:nvPr/>
        </p:nvSpPr>
        <p:spPr bwMode="auto">
          <a:xfrm>
            <a:off x="8534400" y="7938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752AAF0-D46C-4912-A40C-43F8B624D535}" type="slidenum">
              <a:rPr lang="ru-RU" sz="1800" b="1">
                <a:solidFill>
                  <a:srgbClr val="214F87"/>
                </a:solidFill>
              </a:rPr>
              <a:pPr algn="ctr"/>
              <a:t>10</a:t>
            </a:fld>
            <a:endParaRPr lang="ru-RU" sz="1800" b="1">
              <a:solidFill>
                <a:srgbClr val="214F8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3963" y="88900"/>
            <a:ext cx="7743825" cy="560388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РЕГЛАМЕНТЫ СОЮЗА</a:t>
            </a:r>
          </a:p>
        </p:txBody>
      </p:sp>
      <p:pic>
        <p:nvPicPr>
          <p:cNvPr id="32771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1963" y="449263"/>
            <a:ext cx="908050" cy="587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11724" y="1565832"/>
            <a:ext cx="3596187" cy="638308"/>
          </a:xfrm>
          <a:prstGeom prst="rect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>
                <a:solidFill>
                  <a:schemeClr val="bg1"/>
                </a:solidFill>
              </a:rPr>
              <a:t>Пищевая продукция в части ее маркировки</a:t>
            </a:r>
          </a:p>
        </p:txBody>
      </p:sp>
      <p:graphicFrame>
        <p:nvGraphicFramePr>
          <p:cNvPr id="32802" name="Group 34"/>
          <p:cNvGraphicFramePr>
            <a:graphicFrameLocks noGrp="1"/>
          </p:cNvGraphicFramePr>
          <p:nvPr/>
        </p:nvGraphicFramePr>
        <p:xfrm>
          <a:off x="4718050" y="2400300"/>
          <a:ext cx="3800475" cy="4092575"/>
        </p:xfrm>
        <a:graphic>
          <a:graphicData uri="http://schemas.openxmlformats.org/drawingml/2006/table">
            <a:tbl>
              <a:tblPr/>
              <a:tblGrid>
                <a:gridCol w="3800475"/>
              </a:tblGrid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Правила обращения на рынке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Требования безопасности: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санитарно-гигиенические показатели безопасности и нормативы веществ, выделяющихся из упаковки (укупорочных средств), контактирующих с пищевой продукцией;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механические показатели,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химическая стойкость;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герметичность.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Требования к маркировке упаковки (укупорочных средств: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цифровое, буквенное обозначение материала, из которого изготавливается упаковка (укупорочные средства)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 пиктограммы и символы, наносимые на маркировку упаковки (укупорочных средств) 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742095" y="1559211"/>
            <a:ext cx="3777145" cy="738664"/>
          </a:xfrm>
          <a:prstGeom prst="rect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>
                <a:solidFill>
                  <a:schemeClr val="bg1"/>
                </a:solidFill>
              </a:rPr>
              <a:t>О безопасности упаковки</a:t>
            </a:r>
          </a:p>
        </p:txBody>
      </p:sp>
      <p:graphicFrame>
        <p:nvGraphicFramePr>
          <p:cNvPr id="71779" name="Group 99"/>
          <p:cNvGraphicFramePr>
            <a:graphicFrameLocks noGrp="1"/>
          </p:cNvGraphicFramePr>
          <p:nvPr/>
        </p:nvGraphicFramePr>
        <p:xfrm>
          <a:off x="611188" y="2400300"/>
          <a:ext cx="3608387" cy="4164013"/>
        </p:xfrm>
        <a:graphic>
          <a:graphicData uri="http://schemas.openxmlformats.org/drawingml/2006/table">
            <a:tbl>
              <a:tblPr/>
              <a:tblGrid>
                <a:gridCol w="3608387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Правила обращения на рынке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292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Требования к маркировке упакованной пищевой продукции: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 формирование наименования;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состав продукции;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количество упакованной пищевой продукции;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дата изготовления продукции;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срок годности;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наименование и место нахождения изготовителя продукции (уполномоченного лица);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пищевая ценность;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информация об отличительных признаках;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указание о наличии компонентов, полученных с применением ГМО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Требования к способам доведения маркировки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72568" y="954696"/>
            <a:ext cx="7509275" cy="41874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1400" b="1" i="1">
                <a:solidFill>
                  <a:srgbClr val="10253F"/>
                </a:solidFill>
                <a:latin typeface="Arial" charset="0"/>
                <a:cs typeface="Arial" charset="0"/>
              </a:rPr>
              <a:t>Требования к маркировке и упаковке  пищевой продукции в технических регламентах ЕАЭС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7938"/>
            <a:ext cx="6096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DD3B398-5F6D-4A42-8463-D8C316068C1D}" type="slidenum">
              <a:rPr lang="ru-RU" b="1" smtClean="0">
                <a:solidFill>
                  <a:srgbClr val="214F87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b="1" smtClean="0">
              <a:solidFill>
                <a:srgbClr val="214F87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3963" y="88900"/>
            <a:ext cx="7743825" cy="560388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РЕГЛАМЕНТЫ СОЮЗА</a:t>
            </a:r>
          </a:p>
        </p:txBody>
      </p:sp>
      <p:pic>
        <p:nvPicPr>
          <p:cNvPr id="34819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1963" y="449263"/>
            <a:ext cx="908050" cy="587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59318" y="1914675"/>
            <a:ext cx="3502484" cy="525358"/>
          </a:xfrm>
          <a:prstGeom prst="rect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>
                <a:solidFill>
                  <a:schemeClr val="bg1"/>
                </a:solidFill>
              </a:rPr>
              <a:t>Пищевая продукция в части ее маркировки</a:t>
            </a:r>
          </a:p>
        </p:txBody>
      </p:sp>
      <p:graphicFrame>
        <p:nvGraphicFramePr>
          <p:cNvPr id="23584" name="Group 32"/>
          <p:cNvGraphicFramePr>
            <a:graphicFrameLocks noGrp="1"/>
          </p:cNvGraphicFramePr>
          <p:nvPr/>
        </p:nvGraphicFramePr>
        <p:xfrm>
          <a:off x="623888" y="2782888"/>
          <a:ext cx="3573462" cy="3360737"/>
        </p:xfrm>
        <a:graphic>
          <a:graphicData uri="http://schemas.openxmlformats.org/drawingml/2006/table">
            <a:tbl>
              <a:tblPr/>
              <a:tblGrid>
                <a:gridCol w="3573462"/>
              </a:tblGrid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1. изменения в части уточнения терминов "легкочитаемость", "понятность", "контрастность фона" и других требований;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2. изменения в части, касающейся сведений о получении пищевой продукции с применением генно-инженерно-модифицированных организмов или о содержании таких организмов;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3. изменения в части установления дополнительных требований к шоколаду, шоколадным изделиям и какао-продуктам)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72568" y="922946"/>
            <a:ext cx="7509275" cy="64093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1400" b="1" i="1">
                <a:solidFill>
                  <a:srgbClr val="10253F"/>
                </a:solidFill>
                <a:latin typeface="Arial" charset="0"/>
                <a:cs typeface="Arial" charset="0"/>
              </a:rPr>
              <a:t>проекты изменений технических регламентов, предусматривающие уточнение требований к маркировке  пищевой продукции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9359" y="1914675"/>
            <a:ext cx="3502484" cy="525358"/>
          </a:xfrm>
          <a:prstGeom prst="rect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>
                <a:solidFill>
                  <a:schemeClr val="bg1"/>
                </a:solidFill>
              </a:rPr>
              <a:t>О безопасности молока и молочной продукции </a:t>
            </a:r>
          </a:p>
        </p:txBody>
      </p:sp>
      <p:graphicFrame>
        <p:nvGraphicFramePr>
          <p:cNvPr id="23585" name="Group 33"/>
          <p:cNvGraphicFramePr>
            <a:graphicFrameLocks noGrp="1"/>
          </p:cNvGraphicFramePr>
          <p:nvPr/>
        </p:nvGraphicFramePr>
        <p:xfrm>
          <a:off x="4579938" y="2871788"/>
          <a:ext cx="3571875" cy="1844675"/>
        </p:xfrm>
        <a:graphic>
          <a:graphicData uri="http://schemas.openxmlformats.org/drawingml/2006/table">
            <a:tbl>
              <a:tblPr/>
              <a:tblGrid>
                <a:gridCol w="3571875"/>
              </a:tblGrid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1. изменения в части отнесения восстановленного молока к молочной продукции; 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2. изменения в части корректировки понятийного аппарата и установления дополнительных требований к маркировке молокосодержащих продуктов.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"/>
                        <a:cs typeface="Arial" charset="0"/>
                      </a:endParaRP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Номер слайда 3"/>
          <p:cNvSpPr txBox="1">
            <a:spLocks noGrp="1"/>
          </p:cNvSpPr>
          <p:nvPr/>
        </p:nvSpPr>
        <p:spPr bwMode="auto">
          <a:xfrm>
            <a:off x="8432800" y="177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rgbClr val="002060"/>
                </a:solidFill>
                <a:latin typeface="Times"/>
                <a:ea typeface="Times"/>
                <a:cs typeface="Times"/>
              </a:rPr>
              <a:t>|</a:t>
            </a:r>
            <a:r>
              <a:rPr lang="ru-RU" sz="1800">
                <a:solidFill>
                  <a:srgbClr val="002060"/>
                </a:solidFill>
                <a:latin typeface="Times"/>
                <a:ea typeface="Times"/>
                <a:cs typeface="Times"/>
              </a:rPr>
              <a:t>12</a:t>
            </a:r>
            <a:fld id="{E425575A-534F-4B15-B84B-89BF7C0932B8}" type="slidenum">
              <a:rPr lang="ru-RU" sz="1800">
                <a:solidFill>
                  <a:schemeClr val="bg1"/>
                </a:solidFill>
                <a:latin typeface="Times"/>
                <a:ea typeface="Times"/>
                <a:cs typeface="Times"/>
              </a:rPr>
              <a:pPr/>
              <a:t>12</a:t>
            </a:fld>
            <a:endParaRPr lang="ru-RU" sz="1800">
              <a:solidFill>
                <a:schemeClr val="bg1"/>
              </a:solidFill>
              <a:latin typeface="Times"/>
              <a:ea typeface="Times"/>
              <a:cs typeface="Time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43760" y="856755"/>
            <a:ext cx="7894921" cy="99214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lnSpc>
                <a:spcPct val="90000"/>
              </a:lnSpc>
            </a:pPr>
            <a:endParaRPr lang="ru-RU" sz="1600" b="1" i="1">
              <a:solidFill>
                <a:srgbClr val="10253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ru-RU" sz="1600" b="1" i="1">
                <a:solidFill>
                  <a:srgbClr val="10253F"/>
                </a:solidFill>
                <a:latin typeface="Arial" charset="0"/>
                <a:cs typeface="Arial" charset="0"/>
              </a:rPr>
              <a:t>Применение стандартов на добровольной основе обеспечивает соблюдение требований технических регламентов Союза</a:t>
            </a:r>
            <a:endParaRPr lang="ru-RU" sz="1200" b="1" i="1">
              <a:solidFill>
                <a:srgbClr val="10253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4813" y="2071688"/>
            <a:ext cx="2227262" cy="122872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i="1">
                <a:solidFill>
                  <a:srgbClr val="0000CC"/>
                </a:solidFill>
                <a:latin typeface="Arial" charset="0"/>
                <a:cs typeface="Arial" charset="0"/>
              </a:rPr>
              <a:t>ГОСТ 19792-2001 </a:t>
            </a:r>
          </a:p>
          <a:p>
            <a:pPr algn="ctr"/>
            <a:r>
              <a:rPr lang="ru-RU" sz="1300" b="1" i="1">
                <a:solidFill>
                  <a:srgbClr val="0000CC"/>
                </a:solidFill>
                <a:latin typeface="Arial" charset="0"/>
                <a:cs typeface="Arial" charset="0"/>
              </a:rPr>
              <a:t>«Мед натуральный.</a:t>
            </a:r>
          </a:p>
          <a:p>
            <a:pPr algn="ctr"/>
            <a:r>
              <a:rPr lang="ru-RU" sz="1300" b="1" i="1">
                <a:solidFill>
                  <a:srgbClr val="0000CC"/>
                </a:solidFill>
                <a:latin typeface="Arial" charset="0"/>
                <a:cs typeface="Arial" charset="0"/>
              </a:rPr>
              <a:t>Технические условия»</a:t>
            </a:r>
            <a:endParaRPr lang="ru-RU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4813" y="3829050"/>
            <a:ext cx="2136775" cy="13239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i="1">
                <a:solidFill>
                  <a:srgbClr val="0000CC"/>
                </a:solidFill>
                <a:latin typeface="Arial" charset="0"/>
                <a:cs typeface="Arial" charset="0"/>
              </a:rPr>
              <a:t>ГОСТ 33478-2015 «Молоко питьевое обогащенное. Общие технические условия»</a:t>
            </a:r>
            <a:endParaRPr lang="ru-RU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4813" y="5303838"/>
            <a:ext cx="2136775" cy="125412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i="1">
                <a:solidFill>
                  <a:srgbClr val="0000CC"/>
                </a:solidFill>
                <a:latin typeface="Arial" charset="0"/>
                <a:cs typeface="Arial" charset="0"/>
              </a:rPr>
              <a:t>ГОСТ Р 55445-2013 «Мясо. Говядина высококачественная. Технические условия»</a:t>
            </a:r>
            <a:endParaRPr lang="ru-RU" sz="1200" b="1" i="1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632075" y="2432050"/>
            <a:ext cx="442913" cy="2809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73425" y="2074863"/>
            <a:ext cx="5629275" cy="1739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i="1"/>
              <a:t>устанавливает требования: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200" b="1" i="1"/>
              <a:t>к аромату, вкусу, содержанию воды, сахарозы, механическим примесям, общей кислотности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200" b="1" i="1"/>
              <a:t>нанесению на упаковку информации о ботаническом происхождении меда, годе сбора, сроке и условиях хранения, дате фасования в потребительскую тару</a:t>
            </a:r>
            <a:r>
              <a:rPr lang="ru-RU" sz="1200"/>
              <a:t> 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2632075" y="4349750"/>
            <a:ext cx="442913" cy="2809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632075" y="5649913"/>
            <a:ext cx="442913" cy="2809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3749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1325" y="590550"/>
            <a:ext cx="909638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23963" y="88900"/>
            <a:ext cx="7743825" cy="560388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Arial" charset="0"/>
                <a:cs typeface="Arial" charset="0"/>
              </a:rPr>
              <a:t>СТАНДАРТЫ, СОДЕРЖАЩИЕ ТРЕБОВАНИЯ, </a:t>
            </a:r>
          </a:p>
          <a:p>
            <a:pPr algn="ctr"/>
            <a:r>
              <a:rPr lang="ru-RU" sz="1600" b="1">
                <a:solidFill>
                  <a:srgbClr val="002060"/>
                </a:solidFill>
                <a:latin typeface="Arial" charset="0"/>
                <a:cs typeface="Arial" charset="0"/>
              </a:rPr>
              <a:t>НАПРАВЛЕННЫЕ НА ЗАЩИТУ ПРАВ ПОТРЕБИТЕЛЕЙ </a:t>
            </a:r>
          </a:p>
        </p:txBody>
      </p:sp>
      <p:sp>
        <p:nvSpPr>
          <p:cNvPr id="2" name="TextBox 13"/>
          <p:cNvSpPr txBox="1"/>
          <p:nvPr/>
        </p:nvSpPr>
        <p:spPr>
          <a:xfrm>
            <a:off x="3273425" y="4024313"/>
            <a:ext cx="5694363" cy="1190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i="1"/>
              <a:t>устанавливает требования: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200" b="1" i="1"/>
              <a:t>к потребительским свойствам продукции: органолептика, внешний вид, запах, цвет</a:t>
            </a:r>
            <a:r>
              <a:rPr lang="ru-RU" sz="1200"/>
              <a:t> </a:t>
            </a:r>
            <a:endParaRPr lang="ru-RU" sz="1200" b="1" i="1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1200"/>
          </a:p>
        </p:txBody>
      </p:sp>
      <p:sp>
        <p:nvSpPr>
          <p:cNvPr id="3" name="TextBox 13"/>
          <p:cNvSpPr txBox="1"/>
          <p:nvPr/>
        </p:nvSpPr>
        <p:spPr>
          <a:xfrm>
            <a:off x="3276600" y="5335588"/>
            <a:ext cx="5694363" cy="1190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i="1"/>
              <a:t>устанавливает требования: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200" b="1" i="1"/>
              <a:t>к потребительским свойствам таким как внешний вид говядины с установленным уровнем «мраморности», толщины подкожного жира, цвета мяса и жира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2084388" y="3197225"/>
            <a:ext cx="652462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15000"/>
              </a:spcBef>
              <a:buClr>
                <a:srgbClr val="7E0E19"/>
              </a:buClr>
              <a:buSzPct val="120000"/>
              <a:buFont typeface="Wingdings" pitchFamily="2" charset="2"/>
              <a:buChar char="ü"/>
            </a:pPr>
            <a:r>
              <a:rPr lang="ru-RU" altLang="ru-RU" sz="1800" b="1" i="1">
                <a:solidFill>
                  <a:srgbClr val="002060"/>
                </a:solidFill>
              </a:rPr>
              <a:t>пищевая продукция и сельскохозяйственное сырье</a:t>
            </a:r>
          </a:p>
          <a:p>
            <a:pPr marL="285750" indent="-285750">
              <a:spcBef>
                <a:spcPct val="15000"/>
              </a:spcBef>
              <a:buClr>
                <a:srgbClr val="7E0E19"/>
              </a:buClr>
              <a:buSzPct val="120000"/>
              <a:buFont typeface="Wingdings" pitchFamily="2" charset="2"/>
              <a:buChar char="ü"/>
            </a:pPr>
            <a:r>
              <a:rPr lang="ru-RU" altLang="ru-RU" sz="1800" b="1" i="1">
                <a:solidFill>
                  <a:srgbClr val="002060"/>
                </a:solidFill>
              </a:rPr>
              <a:t>автомобили и тракторы, включая требования </a:t>
            </a:r>
            <a:br>
              <a:rPr lang="ru-RU" altLang="ru-RU" sz="1800" b="1" i="1">
                <a:solidFill>
                  <a:srgbClr val="002060"/>
                </a:solidFill>
              </a:rPr>
            </a:br>
            <a:r>
              <a:rPr lang="ru-RU" altLang="ru-RU" sz="1800" b="1" i="1">
                <a:solidFill>
                  <a:srgbClr val="002060"/>
                </a:solidFill>
              </a:rPr>
              <a:t>к электромобилям</a:t>
            </a:r>
          </a:p>
          <a:p>
            <a:pPr marL="285750" indent="-285750">
              <a:spcBef>
                <a:spcPct val="15000"/>
              </a:spcBef>
              <a:buClr>
                <a:srgbClr val="7E0E19"/>
              </a:buClr>
              <a:buSzPct val="120000"/>
              <a:buFont typeface="Wingdings" pitchFamily="2" charset="2"/>
              <a:buChar char="ü"/>
            </a:pPr>
            <a:r>
              <a:rPr lang="ru-RU" altLang="ru-RU" sz="1800" b="1" i="1">
                <a:solidFill>
                  <a:srgbClr val="002060"/>
                </a:solidFill>
              </a:rPr>
              <a:t>медицинское оборудование</a:t>
            </a:r>
          </a:p>
          <a:p>
            <a:pPr marL="285750" indent="-285750">
              <a:spcBef>
                <a:spcPct val="15000"/>
              </a:spcBef>
              <a:buClr>
                <a:srgbClr val="7E0E19"/>
              </a:buClr>
              <a:buSzPct val="120000"/>
              <a:buFont typeface="Wingdings" pitchFamily="2" charset="2"/>
              <a:buChar char="ü"/>
            </a:pPr>
            <a:r>
              <a:rPr lang="ru-RU" altLang="ru-RU" sz="1800" b="1" i="1">
                <a:solidFill>
                  <a:srgbClr val="002060"/>
                </a:solidFill>
              </a:rPr>
              <a:t>лекарственные средства</a:t>
            </a:r>
          </a:p>
          <a:p>
            <a:pPr marL="285750" indent="-285750">
              <a:spcBef>
                <a:spcPct val="15000"/>
              </a:spcBef>
              <a:buClr>
                <a:srgbClr val="7E0E19"/>
              </a:buClr>
              <a:buSzPct val="120000"/>
              <a:buFont typeface="Wingdings" pitchFamily="2" charset="2"/>
              <a:buChar char="ü"/>
            </a:pPr>
            <a:r>
              <a:rPr lang="ru-RU" altLang="ru-RU" sz="1800" b="1" i="1">
                <a:solidFill>
                  <a:srgbClr val="002060"/>
                </a:solidFill>
              </a:rPr>
              <a:t>строительные материалы и изделия</a:t>
            </a:r>
          </a:p>
          <a:p>
            <a:pPr marL="285750" indent="-285750">
              <a:spcBef>
                <a:spcPct val="15000"/>
              </a:spcBef>
              <a:buClr>
                <a:srgbClr val="7E0E19"/>
              </a:buClr>
              <a:buSzPct val="120000"/>
              <a:buFont typeface="Wingdings" pitchFamily="2" charset="2"/>
              <a:buChar char="ü"/>
            </a:pPr>
            <a:r>
              <a:rPr lang="ru-RU" altLang="ru-RU" sz="1800" b="1" i="1">
                <a:solidFill>
                  <a:srgbClr val="002060"/>
                </a:solidFill>
              </a:rPr>
              <a:t>химическая промышленность</a:t>
            </a:r>
          </a:p>
          <a:p>
            <a:pPr marL="285750" indent="-285750">
              <a:spcBef>
                <a:spcPct val="15000"/>
              </a:spcBef>
              <a:buClr>
                <a:srgbClr val="7E0E19"/>
              </a:buClr>
              <a:buSzPct val="120000"/>
              <a:buFont typeface="Wingdings" pitchFamily="2" charset="2"/>
              <a:buChar char="ü"/>
            </a:pPr>
            <a:r>
              <a:rPr lang="ru-RU" altLang="ru-RU" sz="1800" b="1" i="1">
                <a:solidFill>
                  <a:srgbClr val="002060"/>
                </a:solidFill>
              </a:rPr>
              <a:t>сельскохозяйственная, карьерная, строительная </a:t>
            </a:r>
            <a:br>
              <a:rPr lang="ru-RU" altLang="ru-RU" sz="1800" b="1" i="1">
                <a:solidFill>
                  <a:srgbClr val="002060"/>
                </a:solidFill>
              </a:rPr>
            </a:br>
            <a:r>
              <a:rPr lang="ru-RU" altLang="ru-RU" sz="1800" b="1" i="1">
                <a:solidFill>
                  <a:srgbClr val="002060"/>
                </a:solidFill>
              </a:rPr>
              <a:t>и дорожная техника</a:t>
            </a:r>
          </a:p>
          <a:p>
            <a:pPr marL="285750" indent="-285750">
              <a:spcBef>
                <a:spcPct val="15000"/>
              </a:spcBef>
              <a:buClr>
                <a:srgbClr val="7E0E19"/>
              </a:buClr>
              <a:buSzPct val="120000"/>
              <a:buFont typeface="Wingdings" pitchFamily="2" charset="2"/>
              <a:buChar char="ü"/>
            </a:pPr>
            <a:endParaRPr lang="ru-RU" altLang="ru-RU" sz="1800" b="1" i="1">
              <a:solidFill>
                <a:srgbClr val="002060"/>
              </a:solidFill>
            </a:endParaRPr>
          </a:p>
        </p:txBody>
      </p:sp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/>
          <a:srcRect l="4610" t="11404" r="4509" b="9023"/>
          <a:stretch>
            <a:fillRect/>
          </a:stretch>
        </p:blipFill>
        <p:spPr bwMode="auto">
          <a:xfrm>
            <a:off x="246063" y="4162425"/>
            <a:ext cx="1395412" cy="1030288"/>
          </a:xfrm>
          <a:prstGeom prst="rect">
            <a:avLst/>
          </a:prstGeom>
          <a:noFill/>
          <a:ln w="12700" algn="ctr">
            <a:solidFill>
              <a:srgbClr val="7E0E19"/>
            </a:solidFill>
            <a:miter lim="800000"/>
            <a:headEnd/>
            <a:tailEnd/>
          </a:ln>
        </p:spPr>
      </p:pic>
      <p:sp>
        <p:nvSpPr>
          <p:cNvPr id="38915" name="TextBox 8"/>
          <p:cNvSpPr txBox="1">
            <a:spLocks noChangeArrowheads="1"/>
          </p:cNvSpPr>
          <p:nvPr/>
        </p:nvSpPr>
        <p:spPr bwMode="auto">
          <a:xfrm>
            <a:off x="69850" y="2001838"/>
            <a:ext cx="8972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altLang="ru-RU" sz="1600" b="1" i="1">
                <a:solidFill>
                  <a:srgbClr val="800000"/>
                </a:solidFill>
              </a:rPr>
              <a:t>Разработка межгосударственных стандартов </a:t>
            </a:r>
            <a:br>
              <a:rPr kumimoji="1" lang="ru-RU" altLang="ru-RU" sz="1600" b="1" i="1">
                <a:solidFill>
                  <a:srgbClr val="800000"/>
                </a:solidFill>
              </a:rPr>
            </a:br>
            <a:r>
              <a:rPr kumimoji="1" lang="ru-RU" altLang="ru-RU" sz="1600" b="1" i="1">
                <a:solidFill>
                  <a:srgbClr val="800000"/>
                </a:solidFill>
              </a:rPr>
              <a:t>с опережающими требованиями, </a:t>
            </a:r>
          </a:p>
          <a:p>
            <a:pPr algn="ctr"/>
            <a:r>
              <a:rPr kumimoji="1" lang="ru-RU" altLang="ru-RU" sz="1600" b="1" i="1">
                <a:solidFill>
                  <a:srgbClr val="800000"/>
                </a:solidFill>
              </a:rPr>
              <a:t>с дифференцированным введением отдельных требований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1146175"/>
            <a:ext cx="81375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>
                <a:solidFill>
                  <a:srgbClr val="002060"/>
                </a:solidFill>
              </a:rPr>
              <a:t>ПЕРСПЕКТИВНЫЕ НАПРАВЛЕНИЯ СТАНДАРТИЗАЦИИ  </a:t>
            </a:r>
            <a:br>
              <a:rPr lang="ru-RU" altLang="ru-RU" sz="2000" b="1">
                <a:solidFill>
                  <a:srgbClr val="002060"/>
                </a:solidFill>
              </a:rPr>
            </a:br>
            <a:r>
              <a:rPr lang="ru-RU" altLang="ru-RU" sz="2000" b="1">
                <a:solidFill>
                  <a:srgbClr val="002060"/>
                </a:solidFill>
              </a:rPr>
              <a:t>ДЛЯ ЦЕЛЕЙ ТЕХНИЧЕСКОГО РЕГУЛИРОВАНИЯ В ЕАЭС</a:t>
            </a:r>
          </a:p>
        </p:txBody>
      </p:sp>
      <p:pic>
        <p:nvPicPr>
          <p:cNvPr id="38917" name="Picture 4" descr="Emblem of the Eurasian Economic Union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6213" y="1076325"/>
            <a:ext cx="127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/>
          <a:srcRect b="19778"/>
          <a:stretch/>
        </p:blipFill>
        <p:spPr bwMode="auto">
          <a:xfrm>
            <a:off x="246063" y="5483225"/>
            <a:ext cx="1395412" cy="1022350"/>
          </a:xfrm>
          <a:prstGeom prst="rect">
            <a:avLst/>
          </a:prstGeom>
          <a:ln>
            <a:solidFill>
              <a:srgbClr val="7E0E1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2060"/>
                </a:solidFill>
                <a:ea typeface="Times"/>
              </a:rPr>
              <a:t>|</a:t>
            </a:r>
            <a:r>
              <a:rPr lang="ru-RU" smtClean="0">
                <a:solidFill>
                  <a:srgbClr val="002060"/>
                </a:solidFill>
                <a:ea typeface="Times"/>
              </a:rPr>
              <a:t>13</a:t>
            </a:r>
          </a:p>
        </p:txBody>
      </p:sp>
      <p:pic>
        <p:nvPicPr>
          <p:cNvPr id="38920" name="Picture 13" descr="1289311589_ssangyong-korando-2010-2"/>
          <p:cNvPicPr>
            <a:picLocks noChangeAspect="1" noChangeArrowheads="1"/>
          </p:cNvPicPr>
          <p:nvPr/>
        </p:nvPicPr>
        <p:blipFill>
          <a:blip r:embed="rId6"/>
          <a:srcRect b="1204"/>
          <a:stretch>
            <a:fillRect/>
          </a:stretch>
        </p:blipFill>
        <p:spPr bwMode="auto">
          <a:xfrm>
            <a:off x="246063" y="3024188"/>
            <a:ext cx="1395412" cy="962025"/>
          </a:xfrm>
          <a:prstGeom prst="rect">
            <a:avLst/>
          </a:prstGeom>
          <a:noFill/>
          <a:ln w="12700" algn="ctr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54988" y="177800"/>
            <a:ext cx="989012" cy="638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ea typeface="Times"/>
              </a:rPr>
              <a:t>|  </a:t>
            </a:r>
            <a:fld id="{DE1B91D6-32BA-4226-8292-7D63D8CE3B3D}" type="slidenum">
              <a:rPr lang="ru-RU" smtClean="0">
                <a:solidFill>
                  <a:srgbClr val="FFFFFF"/>
                </a:solidFill>
                <a:ea typeface="Time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>
              <a:solidFill>
                <a:srgbClr val="FFFFFF"/>
              </a:solidFill>
              <a:ea typeface="Times"/>
            </a:endParaRPr>
          </a:p>
        </p:txBody>
      </p:sp>
      <p:sp>
        <p:nvSpPr>
          <p:cNvPr id="36866" name="Номер слайда 1"/>
          <p:cNvSpPr txBox="1">
            <a:spLocks noGrp="1"/>
          </p:cNvSpPr>
          <p:nvPr/>
        </p:nvSpPr>
        <p:spPr bwMode="auto">
          <a:xfrm>
            <a:off x="8451850" y="19685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002060"/>
                </a:solidFill>
                <a:latin typeface="Times"/>
                <a:ea typeface="Times"/>
                <a:cs typeface="Times"/>
              </a:rPr>
              <a:t>| </a:t>
            </a:r>
            <a:r>
              <a:rPr lang="ru-RU" sz="2000">
                <a:solidFill>
                  <a:srgbClr val="002060"/>
                </a:solidFill>
                <a:latin typeface="Times"/>
                <a:ea typeface="Times"/>
                <a:cs typeface="Times"/>
              </a:rPr>
              <a:t>14</a:t>
            </a:r>
          </a:p>
        </p:txBody>
      </p:sp>
      <p:sp>
        <p:nvSpPr>
          <p:cNvPr id="36867" name="Прямоугольник 28"/>
          <p:cNvSpPr>
            <a:spLocks noChangeArrowheads="1"/>
          </p:cNvSpPr>
          <p:nvPr/>
        </p:nvSpPr>
        <p:spPr bwMode="auto">
          <a:xfrm>
            <a:off x="-236538" y="815975"/>
            <a:ext cx="6665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rgbClr val="4A452A"/>
                </a:solidFill>
              </a:rPr>
              <a:t>Стандарты –  главный инструмент </a:t>
            </a:r>
            <a:br>
              <a:rPr lang="ru-RU" sz="1800" b="1">
                <a:solidFill>
                  <a:srgbClr val="4A452A"/>
                </a:solidFill>
              </a:rPr>
            </a:br>
            <a:r>
              <a:rPr lang="ru-RU" sz="1800" b="1">
                <a:solidFill>
                  <a:srgbClr val="4A452A"/>
                </a:solidFill>
              </a:rPr>
              <a:t>реализации единых обязательных требований</a:t>
            </a:r>
            <a:br>
              <a:rPr lang="ru-RU" sz="1800" b="1">
                <a:solidFill>
                  <a:srgbClr val="4A452A"/>
                </a:solidFill>
              </a:rPr>
            </a:br>
            <a:r>
              <a:rPr lang="ru-RU" sz="1800" b="1">
                <a:solidFill>
                  <a:srgbClr val="4A452A"/>
                </a:solidFill>
              </a:rPr>
              <a:t> и повышения качества продукции</a:t>
            </a:r>
          </a:p>
        </p:txBody>
      </p:sp>
      <p:pic>
        <p:nvPicPr>
          <p:cNvPr id="36868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8288" y="598488"/>
            <a:ext cx="1089025" cy="703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36869" name="Группа 20"/>
          <p:cNvGrpSpPr>
            <a:grpSpLocks/>
          </p:cNvGrpSpPr>
          <p:nvPr/>
        </p:nvGrpSpPr>
        <p:grpSpPr bwMode="auto">
          <a:xfrm>
            <a:off x="6884988" y="1339850"/>
            <a:ext cx="2157412" cy="2282825"/>
            <a:chOff x="-446985" y="0"/>
            <a:chExt cx="4203356" cy="5042975"/>
          </a:xfrm>
        </p:grpSpPr>
        <p:pic>
          <p:nvPicPr>
            <p:cNvPr id="36876" name="Рисунок 24" descr="C:\Users\shakirova\Desktop\mx-5112@eecommission.org_20160921_123538_001.jpg"/>
            <p:cNvPicPr>
              <a:picLocks noChangeAspect="1"/>
            </p:cNvPicPr>
            <p:nvPr/>
          </p:nvPicPr>
          <p:blipFill>
            <a:blip r:embed="rId4"/>
            <a:srcRect l="8089" b="15157"/>
            <a:stretch>
              <a:fillRect/>
            </a:stretch>
          </p:blipFill>
          <p:spPr bwMode="auto">
            <a:xfrm>
              <a:off x="-446985" y="0"/>
              <a:ext cx="3862740" cy="504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7" name="Рисунок 26"/>
            <p:cNvPicPr>
              <a:picLocks noChangeAspect="1"/>
            </p:cNvPicPr>
            <p:nvPr/>
          </p:nvPicPr>
          <p:blipFill>
            <a:blip r:embed="rId5"/>
            <a:srcRect l="739" t="15645" b="20297"/>
            <a:stretch>
              <a:fillRect/>
            </a:stretch>
          </p:blipFill>
          <p:spPr bwMode="auto">
            <a:xfrm rot="-960502">
              <a:off x="853682" y="2412572"/>
              <a:ext cx="2902689" cy="154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4" name="Схема 23"/>
          <p:cNvGraphicFramePr/>
          <p:nvPr/>
        </p:nvGraphicFramePr>
        <p:xfrm>
          <a:off x="2914015" y="1301342"/>
          <a:ext cx="4163441" cy="228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6871" name="TextBox 2"/>
          <p:cNvSpPr txBox="1">
            <a:spLocks noChangeArrowheads="1"/>
          </p:cNvSpPr>
          <p:nvPr/>
        </p:nvSpPr>
        <p:spPr bwMode="auto">
          <a:xfrm>
            <a:off x="219075" y="1882775"/>
            <a:ext cx="289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E0E19"/>
                </a:solidFill>
              </a:rPr>
              <a:t>32</a:t>
            </a:r>
            <a:r>
              <a:rPr lang="ru-RU"/>
              <a:t> </a:t>
            </a:r>
            <a:br>
              <a:rPr lang="ru-RU"/>
            </a:br>
            <a:r>
              <a:rPr lang="ru-RU" sz="1800" b="1" i="1">
                <a:solidFill>
                  <a:srgbClr val="002060"/>
                </a:solidFill>
              </a:rPr>
              <a:t>Программы стандартизации</a:t>
            </a:r>
          </a:p>
          <a:p>
            <a:pPr algn="ctr"/>
            <a:r>
              <a:rPr lang="ru-RU" sz="1800" b="1" i="1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800" b="1" i="1">
                <a:solidFill>
                  <a:srgbClr val="002060"/>
                </a:solidFill>
              </a:rPr>
              <a:t>из них </a:t>
            </a:r>
            <a:r>
              <a:rPr lang="ru-RU" b="1" i="1">
                <a:solidFill>
                  <a:srgbClr val="7E0E19"/>
                </a:solidFill>
              </a:rPr>
              <a:t>7 </a:t>
            </a:r>
            <a:r>
              <a:rPr lang="ru-RU" sz="1800" b="1" i="1">
                <a:solidFill>
                  <a:srgbClr val="002060"/>
                </a:solidFill>
              </a:rPr>
              <a:t>в области пищевой продукции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38422" y="4399691"/>
            <a:ext cx="9023028" cy="197457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/>
          <a:p>
            <a:pPr algn="ctr">
              <a:lnSpc>
                <a:spcPct val="90000"/>
              </a:lnSpc>
              <a:defRPr/>
            </a:pPr>
            <a:endParaRPr lang="ru-RU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производства новой и инновационной продукции</a:t>
            </a:r>
          </a:p>
          <a:p>
            <a:pPr algn="ctr">
              <a:lnSpc>
                <a:spcPct val="90000"/>
              </a:lnSpc>
              <a:defRPr/>
            </a:pPr>
            <a:endParaRPr lang="ru-RU" sz="18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повышения качества продукции и импортозамещения</a:t>
            </a:r>
          </a:p>
          <a:p>
            <a:pPr algn="ctr">
              <a:lnSpc>
                <a:spcPct val="90000"/>
              </a:lnSpc>
              <a:defRPr/>
            </a:pPr>
            <a:endParaRPr lang="ru-RU" sz="18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инструментов реализации ТР ЕАЭС с учетом потребностей бизнеса, современного уровня </a:t>
            </a:r>
            <a:b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экономики и технологий </a:t>
            </a:r>
          </a:p>
        </p:txBody>
      </p:sp>
      <p:sp>
        <p:nvSpPr>
          <p:cNvPr id="36875" name="TextBox 1"/>
          <p:cNvSpPr txBox="1">
            <a:spLocks noChangeArrowheads="1"/>
          </p:cNvSpPr>
          <p:nvPr/>
        </p:nvSpPr>
        <p:spPr bwMode="auto">
          <a:xfrm>
            <a:off x="3648075" y="2913063"/>
            <a:ext cx="34290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solidFill>
                  <a:srgbClr val="032953"/>
                </a:solidFill>
              </a:rPr>
              <a:t>к различным видам сыров (сулугуни </a:t>
            </a:r>
            <a:br>
              <a:rPr lang="ru-RU" sz="1200" i="1">
                <a:solidFill>
                  <a:srgbClr val="032953"/>
                </a:solidFill>
              </a:rPr>
            </a:br>
            <a:r>
              <a:rPr lang="ru-RU" sz="1200" i="1">
                <a:solidFill>
                  <a:srgbClr val="032953"/>
                </a:solidFill>
              </a:rPr>
              <a:t>и слоистым, сырам рассольным, сырам </a:t>
            </a:r>
            <a:br>
              <a:rPr lang="ru-RU" sz="1200" i="1">
                <a:solidFill>
                  <a:srgbClr val="032953"/>
                </a:solidFill>
              </a:rPr>
            </a:br>
            <a:r>
              <a:rPr lang="ru-RU" sz="1200" i="1">
                <a:solidFill>
                  <a:srgbClr val="032953"/>
                </a:solidFill>
              </a:rPr>
              <a:t>с чеддеризацией и термомеханической обработкой и другим), консервов, замороженным блюдам, пряностям </a:t>
            </a:r>
            <a:br>
              <a:rPr lang="ru-RU" sz="1200" i="1">
                <a:solidFill>
                  <a:srgbClr val="032953"/>
                </a:solidFill>
              </a:rPr>
            </a:br>
            <a:r>
              <a:rPr lang="ru-RU" sz="1200" i="1">
                <a:solidFill>
                  <a:srgbClr val="032953"/>
                </a:solidFill>
              </a:rPr>
              <a:t>и приправам, свежим овощам и фруктам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2"/>
          <p:cNvSpPr txBox="1">
            <a:spLocks noChangeArrowheads="1"/>
          </p:cNvSpPr>
          <p:nvPr/>
        </p:nvSpPr>
        <p:spPr bwMode="auto">
          <a:xfrm>
            <a:off x="406400" y="974725"/>
            <a:ext cx="7402513" cy="914400"/>
          </a:xfrm>
          <a:prstGeom prst="rect">
            <a:avLst/>
          </a:prstGeom>
          <a:noFill/>
          <a:ln w="12700">
            <a:solidFill>
              <a:srgbClr val="002060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endParaRPr lang="ru-RU" sz="1800" b="1" i="1">
              <a:solidFill>
                <a:srgbClr val="7E0E19"/>
              </a:solidFill>
            </a:endParaRPr>
          </a:p>
          <a:p>
            <a:pPr algn="ctr">
              <a:lnSpc>
                <a:spcPts val="1600"/>
              </a:lnSpc>
            </a:pPr>
            <a:r>
              <a:rPr lang="ru-RU" sz="1800" b="1" i="1">
                <a:solidFill>
                  <a:srgbClr val="7E0E19"/>
                </a:solidFill>
              </a:rPr>
              <a:t>Положение  о  порядке  разработки, принятия, </a:t>
            </a:r>
            <a:br>
              <a:rPr lang="ru-RU" sz="1800" b="1" i="1">
                <a:solidFill>
                  <a:srgbClr val="7E0E19"/>
                </a:solidFill>
              </a:rPr>
            </a:br>
            <a:r>
              <a:rPr lang="ru-RU" sz="1800" b="1" i="1">
                <a:solidFill>
                  <a:srgbClr val="7E0E19"/>
                </a:solidFill>
              </a:rPr>
              <a:t>внесения  изменений и  отмены технических регламентов</a:t>
            </a:r>
          </a:p>
          <a:p>
            <a:pPr algn="ctr">
              <a:lnSpc>
                <a:spcPts val="1600"/>
              </a:lnSpc>
            </a:pPr>
            <a:endParaRPr lang="ru-RU" sz="1600" b="1" i="1">
              <a:solidFill>
                <a:srgbClr val="7E0E19"/>
              </a:solidFill>
            </a:endParaRPr>
          </a:p>
        </p:txBody>
      </p:sp>
      <p:sp>
        <p:nvSpPr>
          <p:cNvPr id="4096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2060"/>
                </a:solidFill>
                <a:ea typeface="Times"/>
              </a:rPr>
              <a:t>| </a:t>
            </a:r>
            <a:r>
              <a:rPr lang="ru-RU" smtClean="0">
                <a:solidFill>
                  <a:srgbClr val="002060"/>
                </a:solidFill>
                <a:ea typeface="Times"/>
              </a:rPr>
              <a:t>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600" y="2406650"/>
            <a:ext cx="8185150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Процедура внесения изменений </a:t>
            </a:r>
            <a:r>
              <a:rPr lang="ru-RU" sz="1600" b="1" i="1" dirty="0">
                <a:solidFill>
                  <a:srgbClr val="7E0E19"/>
                </a:solidFill>
              </a:rPr>
              <a:t>в оперативном порядке </a:t>
            </a:r>
          </a:p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ü"/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Участие </a:t>
            </a:r>
            <a:r>
              <a:rPr lang="ru-RU" sz="1600" b="1" i="1" dirty="0">
                <a:solidFill>
                  <a:srgbClr val="7E0E19"/>
                </a:solidFill>
              </a:rPr>
              <a:t>рабочей группы во всех этапах</a:t>
            </a:r>
            <a:r>
              <a:rPr lang="ru-RU" sz="1600" b="1" i="1" dirty="0">
                <a:solidFill>
                  <a:srgbClr val="002060"/>
                </a:solidFill>
              </a:rPr>
              <a:t> разработки проекта ТР</a:t>
            </a:r>
            <a:br>
              <a:rPr lang="ru-RU" sz="1600" b="1" i="1" dirty="0">
                <a:solidFill>
                  <a:srgbClr val="002060"/>
                </a:solidFill>
              </a:rPr>
            </a:br>
            <a:r>
              <a:rPr lang="ru-RU" sz="1600" b="1" i="1" dirty="0">
                <a:solidFill>
                  <a:srgbClr val="002060"/>
                </a:solidFill>
              </a:rPr>
              <a:t>до направления его на внутригосударственное согласование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</a:rPr>
              <a:t>(представители уполномоченных органов, бизнеса, профильных ТК по стандартизации)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ü"/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7E0E19"/>
                </a:solidFill>
              </a:rPr>
              <a:t>Одновременная  разработка и согласование</a:t>
            </a:r>
            <a:r>
              <a:rPr lang="ru-RU" sz="1600" b="1" i="1" dirty="0">
                <a:solidFill>
                  <a:srgbClr val="002060"/>
                </a:solidFill>
              </a:rPr>
              <a:t> проекта ТР</a:t>
            </a:r>
            <a:br>
              <a:rPr lang="ru-RU" sz="1600" b="1" i="1" dirty="0">
                <a:solidFill>
                  <a:srgbClr val="002060"/>
                </a:solidFill>
              </a:rPr>
            </a:br>
            <a:r>
              <a:rPr lang="ru-RU" sz="1600" b="1" i="1" dirty="0">
                <a:solidFill>
                  <a:srgbClr val="002060"/>
                </a:solidFill>
              </a:rPr>
              <a:t>и проектов перечней стандартов к нему</a:t>
            </a:r>
          </a:p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ü"/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Проведение </a:t>
            </a:r>
            <a:r>
              <a:rPr lang="ru-RU" sz="1600" b="1" i="1" dirty="0">
                <a:solidFill>
                  <a:srgbClr val="7E0E19"/>
                </a:solidFill>
              </a:rPr>
              <a:t>оценки регулирующего воздействия </a:t>
            </a:r>
            <a:r>
              <a:rPr lang="ru-RU" sz="1600" b="1" i="1" dirty="0">
                <a:solidFill>
                  <a:srgbClr val="002060"/>
                </a:solidFill>
              </a:rPr>
              <a:t>по результатам публичного обсуждения с участием бизнес - сообщества Евразийского экономического союза</a:t>
            </a:r>
          </a:p>
        </p:txBody>
      </p:sp>
      <p:pic>
        <p:nvPicPr>
          <p:cNvPr id="40964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8288" y="598488"/>
            <a:ext cx="1089025" cy="703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640513" y="1754188"/>
            <a:ext cx="2168525" cy="42068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Решения Совета ЕЭК </a:t>
            </a:r>
            <a:br>
              <a:rPr lang="ru-RU" sz="900" b="1" i="1" dirty="0">
                <a:solidFill>
                  <a:srgbClr val="7E0E19"/>
                </a:solidFill>
                <a:latin typeface="Arial" charset="0"/>
                <a:cs typeface="Arial" charset="0"/>
              </a:rPr>
            </a:br>
            <a:r>
              <a:rPr lang="ru-RU" sz="9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от 20.06.2012 № 48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23963" y="88900"/>
            <a:ext cx="7743825" cy="560388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ЕДИНЫХ ОБЯЗАТЕЛЬНЫХ ТРЕБОВАНИЙ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3974" y="1754711"/>
            <a:ext cx="1698834" cy="276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i="1" dirty="0">
                <a:solidFill>
                  <a:prstClr val="white"/>
                </a:solidFill>
              </a:rPr>
              <a:t>Новая редакция</a:t>
            </a:r>
            <a:endParaRPr lang="ru-RU" altLang="ru-RU" sz="1000" b="1" i="1" dirty="0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88881" y="5613072"/>
            <a:ext cx="7743919" cy="112431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разработки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роли рабочих групп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ru-RU" sz="16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принятия необходимых экстренных решений</a:t>
            </a:r>
            <a:endParaRPr lang="ru-RU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2"/>
          <p:cNvSpPr txBox="1">
            <a:spLocks noChangeArrowheads="1"/>
          </p:cNvSpPr>
          <p:nvPr/>
        </p:nvSpPr>
        <p:spPr bwMode="auto">
          <a:xfrm>
            <a:off x="485775" y="877888"/>
            <a:ext cx="7259638" cy="1119187"/>
          </a:xfrm>
          <a:prstGeom prst="rect">
            <a:avLst/>
          </a:prstGeom>
          <a:noFill/>
          <a:ln w="12700">
            <a:solidFill>
              <a:srgbClr val="002060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endParaRPr lang="ru-RU" sz="1800" b="1" i="1">
              <a:solidFill>
                <a:srgbClr val="7E0E19"/>
              </a:solidFill>
            </a:endParaRPr>
          </a:p>
          <a:p>
            <a:pPr algn="ctr">
              <a:lnSpc>
                <a:spcPts val="1600"/>
              </a:lnSpc>
            </a:pPr>
            <a:r>
              <a:rPr lang="ru-RU" sz="1800" b="1" i="1">
                <a:solidFill>
                  <a:srgbClr val="7E0E19"/>
                </a:solidFill>
              </a:rPr>
              <a:t>Положение  о  порядке  разработки, принятия, </a:t>
            </a:r>
            <a:br>
              <a:rPr lang="ru-RU" sz="1800" b="1" i="1">
                <a:solidFill>
                  <a:srgbClr val="7E0E19"/>
                </a:solidFill>
              </a:rPr>
            </a:br>
            <a:r>
              <a:rPr lang="ru-RU" sz="1800" b="1" i="1">
                <a:solidFill>
                  <a:srgbClr val="7E0E19"/>
                </a:solidFill>
              </a:rPr>
              <a:t>внесения  изменений в Перечни стандартов </a:t>
            </a:r>
            <a:br>
              <a:rPr lang="ru-RU" sz="1800" b="1" i="1">
                <a:solidFill>
                  <a:srgbClr val="7E0E19"/>
                </a:solidFill>
              </a:rPr>
            </a:br>
            <a:r>
              <a:rPr lang="ru-RU" sz="1800" b="1" i="1">
                <a:solidFill>
                  <a:srgbClr val="7E0E19"/>
                </a:solidFill>
              </a:rPr>
              <a:t>к техническим регламентам</a:t>
            </a:r>
          </a:p>
          <a:p>
            <a:pPr algn="ctr">
              <a:lnSpc>
                <a:spcPts val="1600"/>
              </a:lnSpc>
            </a:pPr>
            <a:endParaRPr lang="ru-RU" sz="1600" b="1" i="1">
              <a:solidFill>
                <a:srgbClr val="7E0E19"/>
              </a:solidFill>
            </a:endParaRPr>
          </a:p>
        </p:txBody>
      </p:sp>
      <p:sp>
        <p:nvSpPr>
          <p:cNvPr id="4301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2060"/>
                </a:solidFill>
                <a:ea typeface="Times"/>
              </a:rPr>
              <a:t>|</a:t>
            </a:r>
            <a:r>
              <a:rPr lang="ru-RU" smtClean="0">
                <a:solidFill>
                  <a:srgbClr val="002060"/>
                </a:solidFill>
                <a:ea typeface="Times"/>
              </a:rPr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600" y="2338388"/>
            <a:ext cx="8185150" cy="318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Процедура внесения изменений в  Перечни к ТР </a:t>
            </a:r>
            <a:r>
              <a:rPr lang="ru-RU" sz="1600" b="1" i="1" dirty="0">
                <a:solidFill>
                  <a:srgbClr val="7E0E19"/>
                </a:solidFill>
              </a:rPr>
              <a:t>в оперативном порядке</a:t>
            </a:r>
          </a:p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ü"/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Рассмотрение и доработка </a:t>
            </a:r>
            <a:r>
              <a:rPr lang="ru-RU" sz="1600" b="1" i="1" dirty="0">
                <a:solidFill>
                  <a:srgbClr val="7E0E19"/>
                </a:solidFill>
              </a:rPr>
              <a:t>рабочей группой </a:t>
            </a:r>
            <a:r>
              <a:rPr lang="ru-RU" sz="1600" b="1" i="1" dirty="0">
                <a:solidFill>
                  <a:srgbClr val="002060"/>
                </a:solidFill>
              </a:rPr>
              <a:t/>
            </a:r>
            <a:br>
              <a:rPr lang="ru-RU" sz="1600" b="1" i="1" dirty="0">
                <a:solidFill>
                  <a:srgbClr val="002060"/>
                </a:solidFill>
              </a:rPr>
            </a:br>
            <a:r>
              <a:rPr lang="ru-RU" sz="1400" i="1" dirty="0">
                <a:solidFill>
                  <a:srgbClr val="002060"/>
                </a:solidFill>
              </a:rPr>
              <a:t>с включением в состав специалистов  </a:t>
            </a:r>
            <a:r>
              <a:rPr lang="ru-RU" sz="1400" i="1" dirty="0">
                <a:solidFill>
                  <a:srgbClr val="7E0E19"/>
                </a:solidFill>
              </a:rPr>
              <a:t>профильных ТК по стандартизации</a:t>
            </a:r>
            <a:endParaRPr lang="ru-RU" sz="1400" i="1" dirty="0">
              <a:solidFill>
                <a:srgbClr val="002060"/>
              </a:solidFill>
            </a:endParaRPr>
          </a:p>
          <a:p>
            <a:pPr>
              <a:buClr>
                <a:srgbClr val="7E0E19"/>
              </a:buClr>
              <a:defRPr/>
            </a:pPr>
            <a:endParaRPr lang="ru-RU" sz="1400" i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7E0E19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Публичное обсуждение </a:t>
            </a:r>
            <a:r>
              <a:rPr lang="ru-RU" sz="1600" b="1" i="1" dirty="0">
                <a:solidFill>
                  <a:srgbClr val="7E0E19"/>
                </a:solidFill>
              </a:rPr>
              <a:t>в комплекте с проектом ТР </a:t>
            </a:r>
            <a:br>
              <a:rPr lang="ru-RU" sz="1600" b="1" i="1" dirty="0">
                <a:solidFill>
                  <a:srgbClr val="7E0E19"/>
                </a:solidFill>
              </a:rPr>
            </a:br>
            <a:r>
              <a:rPr lang="ru-RU" sz="1600" b="1" i="1" dirty="0">
                <a:solidFill>
                  <a:srgbClr val="002060"/>
                </a:solidFill>
              </a:rPr>
              <a:t>не менее </a:t>
            </a:r>
            <a:r>
              <a:rPr lang="ru-RU" sz="1600" b="1" i="1" dirty="0">
                <a:solidFill>
                  <a:srgbClr val="7E0E19"/>
                </a:solidFill>
              </a:rPr>
              <a:t>60 календарных дней</a:t>
            </a:r>
          </a:p>
          <a:p>
            <a:pPr algn="just">
              <a:buClr>
                <a:srgbClr val="7E0E19"/>
              </a:buClr>
              <a:defRPr/>
            </a:pPr>
            <a:endParaRPr lang="ru-RU" sz="1600" b="1" i="1" dirty="0">
              <a:solidFill>
                <a:srgbClr val="7E0E19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7E0E19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7E0E19"/>
                </a:solidFill>
              </a:rPr>
              <a:t>Оценка регулирующего воздействия </a:t>
            </a:r>
            <a:r>
              <a:rPr lang="ru-RU" sz="1600" b="1" i="1" dirty="0">
                <a:solidFill>
                  <a:srgbClr val="002060"/>
                </a:solidFill>
              </a:rPr>
              <a:t>в комплекте с ТР</a:t>
            </a:r>
          </a:p>
          <a:p>
            <a:pPr algn="just">
              <a:lnSpc>
                <a:spcPct val="150000"/>
              </a:lnSpc>
              <a:buClr>
                <a:srgbClr val="7E0E19"/>
              </a:buClr>
              <a:defRPr/>
            </a:pPr>
            <a:endParaRPr lang="ru-RU" sz="1400" b="1" i="1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7E0E19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Включение в Перечни </a:t>
            </a:r>
            <a:r>
              <a:rPr lang="ru-RU" sz="1600" b="1" i="1" dirty="0">
                <a:solidFill>
                  <a:srgbClr val="7E0E19"/>
                </a:solidFill>
              </a:rPr>
              <a:t>ГОСТ, к которым присоединились </a:t>
            </a:r>
            <a:br>
              <a:rPr lang="ru-RU" sz="1600" b="1" i="1" dirty="0">
                <a:solidFill>
                  <a:srgbClr val="7E0E19"/>
                </a:solidFill>
              </a:rPr>
            </a:br>
            <a:r>
              <a:rPr lang="ru-RU" sz="1600" b="1" i="1" dirty="0">
                <a:solidFill>
                  <a:srgbClr val="7E0E19"/>
                </a:solidFill>
              </a:rPr>
              <a:t>все государства ЕАЭС</a:t>
            </a:r>
          </a:p>
        </p:txBody>
      </p:sp>
      <p:pic>
        <p:nvPicPr>
          <p:cNvPr id="43012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8288" y="598488"/>
            <a:ext cx="1089025" cy="703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23963" y="88900"/>
            <a:ext cx="7743825" cy="560388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ЕДИНЫХ ОБЯЗАТЕЛЬНЫХ ТРЕБОВАНИЙ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3974" y="1832036"/>
            <a:ext cx="2512650" cy="276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i="1" dirty="0">
                <a:solidFill>
                  <a:prstClr val="white"/>
                </a:solidFill>
              </a:rPr>
              <a:t>Новая редакция</a:t>
            </a:r>
            <a:endParaRPr lang="ru-RU" altLang="ru-RU" sz="1000" b="1" i="1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91325" y="1830388"/>
            <a:ext cx="2168525" cy="42068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Взамен Решения Коллегии ЕЭК от 25.12.2012 № 306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6891" y="5655274"/>
            <a:ext cx="8876224" cy="9087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/>
          <a:p>
            <a:pPr algn="ctr">
              <a:lnSpc>
                <a:spcPct val="90000"/>
              </a:lnSpc>
              <a:defRPr/>
            </a:pPr>
            <a:endParaRPr lang="ru-RU" sz="1400" b="1" i="1" dirty="0">
              <a:solidFill>
                <a:srgbClr val="7E0E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в процесс разработки всех заинтересованных сторон, </a:t>
            </a:r>
            <a:b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представителей ТК по стандартизации и бизнес-сообщества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8" y="715963"/>
            <a:ext cx="8990012" cy="58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263" y="835025"/>
            <a:ext cx="903287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8263" y="6332538"/>
            <a:ext cx="9032875" cy="39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246563" y="3362325"/>
            <a:ext cx="2651125" cy="1074738"/>
          </a:xfrm>
          <a:prstGeom prst="ellipse">
            <a:avLst/>
          </a:prstGeom>
          <a:noFill/>
          <a:ln>
            <a:solidFill>
              <a:srgbClr val="7E0E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50075" y="636588"/>
            <a:ext cx="2154238" cy="641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Решение Высшего Евразийского</a:t>
            </a:r>
            <a:br>
              <a:rPr lang="ru-RU" sz="9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9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 экономического Совета </a:t>
            </a:r>
            <a:br>
              <a:rPr lang="ru-RU" sz="9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9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от 23.12.2014 года №98</a:t>
            </a:r>
          </a:p>
        </p:txBody>
      </p:sp>
      <p:sp>
        <p:nvSpPr>
          <p:cNvPr id="45062" name="Прямоугольник 4"/>
          <p:cNvSpPr>
            <a:spLocks noChangeArrowheads="1"/>
          </p:cNvSpPr>
          <p:nvPr/>
        </p:nvSpPr>
        <p:spPr bwMode="auto">
          <a:xfrm>
            <a:off x="6119813" y="5772150"/>
            <a:ext cx="21558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73125" eaLnBrk="0" hangingPunct="0">
              <a:lnSpc>
                <a:spcPts val="2000"/>
              </a:lnSpc>
            </a:pPr>
            <a:r>
              <a:rPr lang="en-US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</a:t>
            </a:r>
            <a:r>
              <a:rPr 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eaeunion.org</a:t>
            </a:r>
            <a:endParaRPr lang="ru-RU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3" name="TextBox 5"/>
          <p:cNvSpPr txBox="1">
            <a:spLocks noChangeArrowheads="1"/>
          </p:cNvSpPr>
          <p:nvPr/>
        </p:nvSpPr>
        <p:spPr bwMode="auto">
          <a:xfrm>
            <a:off x="196850" y="1630363"/>
            <a:ext cx="2024063" cy="1600200"/>
          </a:xfrm>
          <a:prstGeom prst="rect">
            <a:avLst/>
          </a:prstGeom>
          <a:noFill/>
          <a:ln w="19050">
            <a:solidFill>
              <a:srgbClr val="7E0E1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>
                <a:solidFill>
                  <a:srgbClr val="002060"/>
                </a:solidFill>
              </a:rPr>
              <a:t>Предварительное опубликование проектов решений Комиссии, Межправсовета </a:t>
            </a:r>
            <a:br>
              <a:rPr lang="ru-RU" sz="1400" i="1">
                <a:solidFill>
                  <a:srgbClr val="002060"/>
                </a:solidFill>
              </a:rPr>
            </a:br>
            <a:r>
              <a:rPr lang="ru-RU" sz="1400" i="1">
                <a:solidFill>
                  <a:srgbClr val="002060"/>
                </a:solidFill>
              </a:rPr>
              <a:t>и Высшего совета</a:t>
            </a:r>
          </a:p>
          <a:p>
            <a:pPr algn="ctr"/>
            <a:endParaRPr lang="ru-RU" sz="1400" i="1">
              <a:solidFill>
                <a:srgbClr val="7E0E19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220913" y="3135313"/>
            <a:ext cx="2025650" cy="765175"/>
          </a:xfrm>
          <a:prstGeom prst="line">
            <a:avLst/>
          </a:prstGeom>
          <a:ln>
            <a:solidFill>
              <a:srgbClr val="7E0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65" name="TextBox 37"/>
          <p:cNvSpPr txBox="1">
            <a:spLocks noChangeArrowheads="1"/>
          </p:cNvSpPr>
          <p:nvPr/>
        </p:nvSpPr>
        <p:spPr bwMode="auto">
          <a:xfrm>
            <a:off x="166688" y="3903663"/>
            <a:ext cx="2024062" cy="2124075"/>
          </a:xfrm>
          <a:prstGeom prst="rect">
            <a:avLst/>
          </a:prstGeom>
          <a:noFill/>
          <a:ln w="19050">
            <a:solidFill>
              <a:srgbClr val="7E0E1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>
                <a:solidFill>
                  <a:srgbClr val="002060"/>
                </a:solidFill>
              </a:rPr>
              <a:t>Оценка регулирующего воздействия проектов решений Комиссии, </a:t>
            </a:r>
            <a:r>
              <a:rPr lang="ru-RU" sz="1200" i="1">
                <a:solidFill>
                  <a:srgbClr val="002060"/>
                </a:solidFill>
              </a:rPr>
              <a:t>которые могут оказать влияние на условия ведения предпринимательской деятельности</a:t>
            </a:r>
          </a:p>
          <a:p>
            <a:pPr algn="ctr"/>
            <a:endParaRPr lang="ru-RU" sz="1400" i="1">
              <a:solidFill>
                <a:srgbClr val="002060"/>
              </a:solidFill>
            </a:endParaRPr>
          </a:p>
        </p:txBody>
      </p:sp>
      <p:cxnSp>
        <p:nvCxnSpPr>
          <p:cNvPr id="37" name="Прямая соединительная линия 36"/>
          <p:cNvCxnSpPr>
            <a:stCxn id="45065" idx="3"/>
          </p:cNvCxnSpPr>
          <p:nvPr/>
        </p:nvCxnSpPr>
        <p:spPr>
          <a:xfrm flipV="1">
            <a:off x="2190750" y="4127500"/>
            <a:ext cx="2203450" cy="838200"/>
          </a:xfrm>
          <a:prstGeom prst="line">
            <a:avLst/>
          </a:prstGeom>
          <a:ln>
            <a:solidFill>
              <a:srgbClr val="7E0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67" name="Номер слайда 4"/>
          <p:cNvSpPr txBox="1">
            <a:spLocks noGrp="1"/>
          </p:cNvSpPr>
          <p:nvPr/>
        </p:nvSpPr>
        <p:spPr bwMode="auto">
          <a:xfrm>
            <a:off x="8137525" y="177800"/>
            <a:ext cx="904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002060"/>
                </a:solidFill>
                <a:latin typeface="Times"/>
                <a:ea typeface="Times"/>
                <a:cs typeface="Times"/>
              </a:rPr>
              <a:t>|  </a:t>
            </a:r>
            <a:r>
              <a:rPr lang="ru-RU" sz="2000">
                <a:solidFill>
                  <a:srgbClr val="002060"/>
                </a:solidFill>
                <a:latin typeface="Times"/>
                <a:ea typeface="Times"/>
                <a:cs typeface="Times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2060"/>
                </a:solidFill>
                <a:ea typeface="Times"/>
              </a:rPr>
              <a:t>| </a:t>
            </a:r>
            <a:r>
              <a:rPr lang="ru-RU" smtClean="0">
                <a:solidFill>
                  <a:srgbClr val="002060"/>
                </a:solidFill>
                <a:ea typeface="Times"/>
              </a:rPr>
              <a:t>18</a:t>
            </a:r>
          </a:p>
        </p:txBody>
      </p:sp>
      <p:pic>
        <p:nvPicPr>
          <p:cNvPr id="47106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1325" y="590550"/>
            <a:ext cx="909638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947434" y="84607"/>
            <a:ext cx="6485366" cy="613792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СОГЛАСОВАННОЙ ПОЛИТКИ В СФЕРЕ ЗАЩИТЫ ПРАВ ПОТРЕБИТЕЛЕЙ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947738" y="4376738"/>
            <a:ext cx="5072062" cy="179387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12"/>
          <p:cNvSpPr txBox="1">
            <a:spLocks noChangeArrowheads="1"/>
          </p:cNvSpPr>
          <p:nvPr/>
        </p:nvSpPr>
        <p:spPr bwMode="auto">
          <a:xfrm>
            <a:off x="265354" y="3251523"/>
            <a:ext cx="6015735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rgbClr val="032953"/>
                </a:solidFill>
              </a:rPr>
              <a:t>Консультативный комитет </a:t>
            </a:r>
            <a:br>
              <a:rPr lang="ru-RU" sz="1600" b="1" i="1" dirty="0">
                <a:solidFill>
                  <a:srgbClr val="032953"/>
                </a:solidFill>
              </a:rPr>
            </a:br>
            <a:r>
              <a:rPr lang="ru-RU" sz="1600" b="1" i="1" dirty="0">
                <a:solidFill>
                  <a:srgbClr val="032953"/>
                </a:solidFill>
              </a:rPr>
              <a:t>по вопросам защиты прав потребителей </a:t>
            </a:r>
          </a:p>
          <a:p>
            <a:pPr algn="ctr">
              <a:defRPr/>
            </a:pPr>
            <a:r>
              <a:rPr lang="ru-RU" sz="1600" b="1" i="1" dirty="0">
                <a:solidFill>
                  <a:srgbClr val="032953"/>
                </a:solidFill>
              </a:rPr>
              <a:t>государств – членов ЕАЭС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84375" y="4154488"/>
            <a:ext cx="2901950" cy="61753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Председатель Член Коллегии (Министр) по техническому регулированию Комиссии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26674" y="1020840"/>
            <a:ext cx="6768536" cy="431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ГОСУДАРСТВ-ЧЛЕНОВ И КОМИССИИ</a:t>
            </a:r>
          </a:p>
        </p:txBody>
      </p:sp>
      <p:sp>
        <p:nvSpPr>
          <p:cNvPr id="29" name="TextBox 112"/>
          <p:cNvSpPr txBox="1">
            <a:spLocks noChangeArrowheads="1"/>
          </p:cNvSpPr>
          <p:nvPr/>
        </p:nvSpPr>
        <p:spPr bwMode="auto">
          <a:xfrm>
            <a:off x="265353" y="1557406"/>
            <a:ext cx="3452537" cy="1138773"/>
          </a:xfrm>
          <a:prstGeom prst="rect">
            <a:avLst/>
          </a:prstGeom>
          <a:solidFill>
            <a:srgbClr val="03295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endParaRPr lang="ru-RU" sz="6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800" b="1" i="1" dirty="0">
                <a:solidFill>
                  <a:schemeClr val="bg1"/>
                </a:solidFill>
              </a:rPr>
              <a:t>Государства-члены  </a:t>
            </a:r>
          </a:p>
          <a:p>
            <a:pPr algn="ctr">
              <a:defRPr/>
            </a:pPr>
            <a:r>
              <a:rPr lang="ru-RU" sz="1800" b="1" i="1" dirty="0">
                <a:solidFill>
                  <a:schemeClr val="bg1"/>
                </a:solidFill>
              </a:rPr>
              <a:t>Евразийского экономического союза</a:t>
            </a:r>
          </a:p>
          <a:p>
            <a:pPr algn="ctr">
              <a:defRPr/>
            </a:pPr>
            <a:endParaRPr lang="ru-RU" sz="800" b="1" i="1" dirty="0">
              <a:solidFill>
                <a:schemeClr val="bg1"/>
              </a:solidFill>
            </a:endParaRPr>
          </a:p>
        </p:txBody>
      </p:sp>
      <p:sp>
        <p:nvSpPr>
          <p:cNvPr id="30" name="TextBox 112"/>
          <p:cNvSpPr txBox="1">
            <a:spLocks noChangeArrowheads="1"/>
          </p:cNvSpPr>
          <p:nvPr/>
        </p:nvSpPr>
        <p:spPr bwMode="auto">
          <a:xfrm>
            <a:off x="6319997" y="1577414"/>
            <a:ext cx="2750425" cy="1231106"/>
          </a:xfrm>
          <a:prstGeom prst="rect">
            <a:avLst/>
          </a:prstGeom>
          <a:solidFill>
            <a:srgbClr val="03295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endParaRPr lang="ru-RU" sz="8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Евразийская экономическая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 комиссия</a:t>
            </a:r>
          </a:p>
          <a:p>
            <a:pPr algn="ctr">
              <a:defRPr/>
            </a:pPr>
            <a:endParaRPr lang="ru-RU" sz="600" b="1" i="1" dirty="0">
              <a:solidFill>
                <a:schemeClr val="bg1"/>
              </a:solidFill>
            </a:endParaRPr>
          </a:p>
        </p:txBody>
      </p:sp>
      <p:grpSp>
        <p:nvGrpSpPr>
          <p:cNvPr id="47124" name="Группа 30"/>
          <p:cNvGrpSpPr>
            <a:grpSpLocks/>
          </p:cNvGrpSpPr>
          <p:nvPr/>
        </p:nvGrpSpPr>
        <p:grpSpPr bwMode="auto">
          <a:xfrm>
            <a:off x="6399213" y="3294063"/>
            <a:ext cx="2671762" cy="1287462"/>
            <a:chOff x="6416040" y="3104118"/>
            <a:chExt cx="2639846" cy="1131918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6416040" y="3104118"/>
              <a:ext cx="2318297" cy="8541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i="1" dirty="0">
                  <a:solidFill>
                    <a:schemeClr val="tx2"/>
                  </a:solidFill>
                  <a:latin typeface="Arial" charset="0"/>
                  <a:cs typeface="Arial" charset="0"/>
                </a:rPr>
                <a:t>Рабочие группы с участием экспертов от бизнес - сообщества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6511720" y="3200421"/>
              <a:ext cx="2318297" cy="8541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i="1" dirty="0">
                  <a:solidFill>
                    <a:schemeClr val="tx2"/>
                  </a:solidFill>
                  <a:latin typeface="Arial" charset="0"/>
                  <a:cs typeface="Arial" charset="0"/>
                </a:rPr>
                <a:t>Рабочие группы с участием экспертов от бизнес - сообщества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6616813" y="3278581"/>
              <a:ext cx="2319865" cy="8541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i="1" dirty="0">
                  <a:solidFill>
                    <a:schemeClr val="tx2"/>
                  </a:solidFill>
                  <a:latin typeface="Arial" charset="0"/>
                  <a:cs typeface="Arial" charset="0"/>
                </a:rPr>
                <a:t>Рабочие группы с участием экспертов от бизнес - сообщества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6737589" y="3381863"/>
              <a:ext cx="2318297" cy="8541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i="1" dirty="0">
                  <a:solidFill>
                    <a:schemeClr val="tx2"/>
                  </a:solidFill>
                  <a:latin typeface="Arial" charset="0"/>
                  <a:cs typeface="Arial" charset="0"/>
                </a:rPr>
                <a:t>Рабочие группы с участием экспертов </a:t>
              </a:r>
              <a:br>
                <a:rPr lang="ru-RU" sz="1200" b="1" i="1" dirty="0">
                  <a:solidFill>
                    <a:schemeClr val="tx2"/>
                  </a:solidFill>
                  <a:latin typeface="Arial" charset="0"/>
                  <a:cs typeface="Arial" charset="0"/>
                </a:rPr>
              </a:br>
              <a:r>
                <a:rPr lang="ru-RU" sz="1200" b="1" i="1" dirty="0">
                  <a:solidFill>
                    <a:schemeClr val="tx2"/>
                  </a:solidFill>
                  <a:latin typeface="Arial" charset="0"/>
                  <a:cs typeface="Arial" charset="0"/>
                </a:rPr>
                <a:t>от общественных организаций,  </a:t>
              </a:r>
            </a:p>
            <a:p>
              <a:pPr algn="ctr">
                <a:defRPr/>
              </a:pPr>
              <a:r>
                <a:rPr lang="ru-RU" sz="1200" b="1" i="1" dirty="0">
                  <a:solidFill>
                    <a:schemeClr val="tx2"/>
                  </a:solidFill>
                  <a:latin typeface="Arial" charset="0"/>
                  <a:cs typeface="Arial" charset="0"/>
                </a:rPr>
                <a:t>бизнес - сообщества</a:t>
              </a:r>
            </a:p>
          </p:txBody>
        </p:sp>
      </p:grpSp>
      <p:sp>
        <p:nvSpPr>
          <p:cNvPr id="36" name="Скругленный прямоугольник 35"/>
          <p:cNvSpPr/>
          <p:nvPr/>
        </p:nvSpPr>
        <p:spPr>
          <a:xfrm>
            <a:off x="265113" y="4956175"/>
            <a:ext cx="1990725" cy="77152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Руководители уполномоченных органов Сторон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13575" y="4581525"/>
            <a:ext cx="182880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rgbClr val="002060"/>
                </a:solidFill>
              </a:rPr>
              <a:t>Разработка проектов актов в сфере защиты прав потребителей (рекомендаций Комиссии)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19350" y="4956175"/>
            <a:ext cx="1990725" cy="77152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Представители общественных потребительских организаций Сторон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03738" y="4956175"/>
            <a:ext cx="1990725" cy="77152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Представители бизнес–сообщества Сторон</a:t>
            </a:r>
          </a:p>
        </p:txBody>
      </p:sp>
      <p:sp>
        <p:nvSpPr>
          <p:cNvPr id="26" name="TextBox 112"/>
          <p:cNvSpPr txBox="1">
            <a:spLocks noChangeArrowheads="1"/>
          </p:cNvSpPr>
          <p:nvPr/>
        </p:nvSpPr>
        <p:spPr bwMode="auto">
          <a:xfrm>
            <a:off x="3938955" y="1577414"/>
            <a:ext cx="2080208" cy="1138773"/>
          </a:xfrm>
          <a:prstGeom prst="rect">
            <a:avLst/>
          </a:prstGeom>
          <a:solidFill>
            <a:srgbClr val="03295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endParaRPr lang="ru-RU" sz="6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800" b="1" i="1" dirty="0">
                <a:solidFill>
                  <a:schemeClr val="bg1"/>
                </a:solidFill>
              </a:rPr>
              <a:t>Общественные объединения потребителей</a:t>
            </a:r>
          </a:p>
          <a:p>
            <a:pPr algn="ctr">
              <a:defRPr/>
            </a:pPr>
            <a:endParaRPr lang="ru-RU" sz="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2"/>
          <p:cNvSpPr txBox="1">
            <a:spLocks noChangeArrowheads="1"/>
          </p:cNvSpPr>
          <p:nvPr/>
        </p:nvSpPr>
        <p:spPr bwMode="auto">
          <a:xfrm>
            <a:off x="325438" y="1035050"/>
            <a:ext cx="4154487" cy="1774825"/>
          </a:xfrm>
          <a:prstGeom prst="rect">
            <a:avLst/>
          </a:prstGeom>
          <a:noFill/>
          <a:ln w="1270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i="1">
                <a:solidFill>
                  <a:srgbClr val="7E0E19"/>
                </a:solidFill>
              </a:rPr>
              <a:t>Первоочередные направления* по выработке единых подходов в проведении согласованной политик в сфере защиты прав потребителей</a:t>
            </a:r>
          </a:p>
          <a:p>
            <a:pPr algn="ctr">
              <a:lnSpc>
                <a:spcPts val="1600"/>
              </a:lnSpc>
            </a:pPr>
            <a:r>
              <a:rPr lang="ru-RU" sz="1300" b="1" i="1">
                <a:solidFill>
                  <a:schemeClr val="tx2"/>
                </a:solidFill>
              </a:rPr>
              <a:t>*определены на заседании КК 9 декабря 2016 г.</a:t>
            </a:r>
          </a:p>
        </p:txBody>
      </p:sp>
      <p:sp>
        <p:nvSpPr>
          <p:cNvPr id="4915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2060"/>
                </a:solidFill>
                <a:ea typeface="Times"/>
              </a:rPr>
              <a:t>| </a:t>
            </a:r>
            <a:r>
              <a:rPr lang="ru-RU" smtClean="0">
                <a:solidFill>
                  <a:srgbClr val="002060"/>
                </a:solidFill>
                <a:ea typeface="Times"/>
              </a:rPr>
              <a:t>19</a:t>
            </a: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4833938" y="1055688"/>
            <a:ext cx="40481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E0E19"/>
              </a:buClr>
              <a:buFont typeface="Wingdings" pitchFamily="2" charset="2"/>
              <a:buChar char="ü"/>
            </a:pPr>
            <a:r>
              <a:rPr lang="ru-RU" sz="1600" b="1" i="1">
                <a:solidFill>
                  <a:srgbClr val="002060"/>
                </a:solidFill>
              </a:rPr>
              <a:t>Электронная коммерция;</a:t>
            </a:r>
          </a:p>
          <a:p>
            <a:pPr marL="285750" indent="-285750">
              <a:lnSpc>
                <a:spcPct val="150000"/>
              </a:lnSpc>
              <a:buClr>
                <a:srgbClr val="7E0E19"/>
              </a:buClr>
              <a:buFont typeface="Wingdings" pitchFamily="2" charset="2"/>
              <a:buChar char="ü"/>
            </a:pPr>
            <a:r>
              <a:rPr lang="ru-RU" sz="1600" b="1" i="1">
                <a:solidFill>
                  <a:srgbClr val="002060"/>
                </a:solidFill>
              </a:rPr>
              <a:t>Международные авиаперевозки;</a:t>
            </a:r>
          </a:p>
          <a:p>
            <a:pPr marL="285750" indent="-285750">
              <a:lnSpc>
                <a:spcPct val="150000"/>
              </a:lnSpc>
              <a:buClr>
                <a:srgbClr val="7E0E19"/>
              </a:buClr>
              <a:buFont typeface="Wingdings" pitchFamily="2" charset="2"/>
              <a:buChar char="ü"/>
            </a:pPr>
            <a:r>
              <a:rPr lang="ru-RU" sz="1600" b="1" i="1">
                <a:solidFill>
                  <a:srgbClr val="002060"/>
                </a:solidFill>
              </a:rPr>
              <a:t>Туристские услуги;</a:t>
            </a:r>
          </a:p>
          <a:p>
            <a:pPr marL="285750" indent="-285750">
              <a:lnSpc>
                <a:spcPct val="150000"/>
              </a:lnSpc>
              <a:buClr>
                <a:srgbClr val="7E0E19"/>
              </a:buClr>
              <a:buFont typeface="Wingdings" pitchFamily="2" charset="2"/>
              <a:buChar char="ü"/>
            </a:pPr>
            <a:r>
              <a:rPr lang="ru-RU" sz="1600" b="1" i="1">
                <a:solidFill>
                  <a:srgbClr val="002060"/>
                </a:solidFill>
              </a:rPr>
              <a:t>Финансовые услуги</a:t>
            </a:r>
            <a:endParaRPr lang="ru-RU" sz="1600" b="1" i="1">
              <a:solidFill>
                <a:srgbClr val="7E0E19"/>
              </a:solidFill>
            </a:endParaRPr>
          </a:p>
        </p:txBody>
      </p:sp>
      <p:pic>
        <p:nvPicPr>
          <p:cNvPr id="49156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8288" y="598488"/>
            <a:ext cx="1089025" cy="703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84300" y="88900"/>
            <a:ext cx="7583488" cy="560388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КОНСУЛЬТАТИВНЫЙ КОМИТЕТ ПО ВОПРОСАМ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ЗАЩИТЫ ПРАВ ПОТРЕБИТЕЛЕЙ ГОСУДАРСТВ – ЧЛЕНОВ ЕАЭС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06611" y="3100984"/>
            <a:ext cx="8355552" cy="56215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Выработка единых подходов к защите прав потребителей 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государствах Союза: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481513" y="1301750"/>
            <a:ext cx="352425" cy="1555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476750" y="1617663"/>
            <a:ext cx="350838" cy="1555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479925" y="1922463"/>
            <a:ext cx="352425" cy="1555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491038" y="2319338"/>
            <a:ext cx="352425" cy="1555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9165" name="Группа 21"/>
          <p:cNvGrpSpPr>
            <a:grpSpLocks/>
          </p:cNvGrpSpPr>
          <p:nvPr/>
        </p:nvGrpSpPr>
        <p:grpSpPr bwMode="auto">
          <a:xfrm>
            <a:off x="1038225" y="3994150"/>
            <a:ext cx="7589838" cy="871538"/>
            <a:chOff x="-166346" y="1147465"/>
            <a:chExt cx="1925182" cy="146352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-166346" y="1147465"/>
              <a:ext cx="1925182" cy="14048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-124871" y="1344734"/>
              <a:ext cx="1788273" cy="1266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Рекомендация Коллегии Комиссии о применении мер, направленных на повышение эффективности взаимодействия уполномоченных органов в сфере защиты прав потребителей государств - членов (от 22.03.2016 №2) </a:t>
              </a:r>
            </a:p>
          </p:txBody>
        </p:sp>
      </p:grpSp>
      <p:grpSp>
        <p:nvGrpSpPr>
          <p:cNvPr id="49166" name="Группа 28"/>
          <p:cNvGrpSpPr>
            <a:grpSpLocks/>
          </p:cNvGrpSpPr>
          <p:nvPr/>
        </p:nvGrpSpPr>
        <p:grpSpPr bwMode="auto">
          <a:xfrm>
            <a:off x="1047750" y="5248275"/>
            <a:ext cx="7589838" cy="1228725"/>
            <a:chOff x="-193241" y="1241638"/>
            <a:chExt cx="1925182" cy="1403941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-193241" y="1241638"/>
              <a:ext cx="1925182" cy="14039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-124787" y="1343215"/>
              <a:ext cx="1788273" cy="9903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 рекомендации о единых подходах                            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защите прав потребителей при дистанционной продаже товаров 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(заказа работ, услуг), в том числе в сети Интернет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1670050"/>
            <a:ext cx="480695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2060"/>
                </a:solidFill>
                <a:ea typeface="Times"/>
              </a:rPr>
              <a:t>|  </a:t>
            </a:r>
            <a:fld id="{9E620300-95DA-4E33-9D61-A66A69EB2F86}" type="slidenum">
              <a:rPr lang="ru-RU" smtClean="0">
                <a:solidFill>
                  <a:srgbClr val="002060"/>
                </a:solidFill>
                <a:ea typeface="Time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solidFill>
                <a:srgbClr val="002060"/>
              </a:solidFill>
              <a:ea typeface="Times"/>
            </a:endParaRPr>
          </a:p>
        </p:txBody>
      </p:sp>
      <p:pic>
        <p:nvPicPr>
          <p:cNvPr id="16387" name="Picture 2" descr="Emblem of the Eurasian Economic Union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1325" y="590550"/>
            <a:ext cx="909638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852703" y="162879"/>
            <a:ext cx="6293923" cy="613792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ЕВРАЗИЙСКОМ ЭКОНОМИЧЕСКОМ СОЮЗЕ</a:t>
            </a:r>
          </a:p>
        </p:txBody>
      </p:sp>
      <p:sp>
        <p:nvSpPr>
          <p:cNvPr id="29" name="TextBox 112"/>
          <p:cNvSpPr txBox="1">
            <a:spLocks noChangeArrowheads="1"/>
          </p:cNvSpPr>
          <p:nvPr/>
        </p:nvSpPr>
        <p:spPr bwMode="auto">
          <a:xfrm>
            <a:off x="265353" y="1669737"/>
            <a:ext cx="3941002" cy="584775"/>
          </a:xfrm>
          <a:prstGeom prst="rect">
            <a:avLst/>
          </a:prstGeom>
          <a:solidFill>
            <a:srgbClr val="03295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endParaRPr lang="ru-RU" sz="6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800" b="1" i="1" dirty="0">
                <a:solidFill>
                  <a:schemeClr val="bg1"/>
                </a:solidFill>
              </a:rPr>
              <a:t>Статья 60 </a:t>
            </a:r>
          </a:p>
          <a:p>
            <a:pPr algn="ctr">
              <a:defRPr/>
            </a:pPr>
            <a:endParaRPr lang="ru-RU" sz="800" b="1" i="1" dirty="0">
              <a:solidFill>
                <a:schemeClr val="bg1"/>
              </a:solidFill>
            </a:endParaRPr>
          </a:p>
        </p:txBody>
      </p:sp>
      <p:sp>
        <p:nvSpPr>
          <p:cNvPr id="30" name="TextBox 112"/>
          <p:cNvSpPr txBox="1">
            <a:spLocks noChangeArrowheads="1"/>
          </p:cNvSpPr>
          <p:nvPr/>
        </p:nvSpPr>
        <p:spPr bwMode="auto">
          <a:xfrm>
            <a:off x="4768553" y="1669738"/>
            <a:ext cx="3980336" cy="877163"/>
          </a:xfrm>
          <a:prstGeom prst="rect">
            <a:avLst/>
          </a:prstGeom>
          <a:solidFill>
            <a:srgbClr val="03295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Гарантии защиты прав потребителей</a:t>
            </a:r>
          </a:p>
          <a:p>
            <a:pPr>
              <a:defRPr/>
            </a:pPr>
            <a:endParaRPr lang="ru-RU" sz="1100" b="1" i="1" dirty="0">
              <a:solidFill>
                <a:schemeClr val="bg1"/>
              </a:solidFill>
            </a:endParaRPr>
          </a:p>
        </p:txBody>
      </p:sp>
      <p:sp>
        <p:nvSpPr>
          <p:cNvPr id="43" name="TextBox 112"/>
          <p:cNvSpPr txBox="1">
            <a:spLocks noChangeArrowheads="1"/>
          </p:cNvSpPr>
          <p:nvPr/>
        </p:nvSpPr>
        <p:spPr bwMode="auto">
          <a:xfrm>
            <a:off x="265353" y="4598796"/>
            <a:ext cx="3941002" cy="584775"/>
          </a:xfrm>
          <a:prstGeom prst="rect">
            <a:avLst/>
          </a:prstGeom>
          <a:solidFill>
            <a:srgbClr val="03295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endParaRPr lang="ru-RU" sz="6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800" b="1" i="1" dirty="0">
                <a:solidFill>
                  <a:schemeClr val="bg1"/>
                </a:solidFill>
              </a:rPr>
              <a:t>Приложение 13 к Договору </a:t>
            </a:r>
          </a:p>
          <a:p>
            <a:pPr algn="ctr">
              <a:defRPr/>
            </a:pPr>
            <a:endParaRPr lang="ru-RU" sz="800" b="1" i="1" dirty="0">
              <a:solidFill>
                <a:schemeClr val="bg1"/>
              </a:solidFill>
            </a:endParaRPr>
          </a:p>
        </p:txBody>
      </p:sp>
      <p:sp>
        <p:nvSpPr>
          <p:cNvPr id="12" name="TextBox 112"/>
          <p:cNvSpPr txBox="1">
            <a:spLocks noChangeArrowheads="1"/>
          </p:cNvSpPr>
          <p:nvPr/>
        </p:nvSpPr>
        <p:spPr bwMode="auto">
          <a:xfrm>
            <a:off x="301328" y="3174253"/>
            <a:ext cx="3941002" cy="584775"/>
          </a:xfrm>
          <a:prstGeom prst="rect">
            <a:avLst/>
          </a:prstGeom>
          <a:solidFill>
            <a:srgbClr val="03295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endParaRPr lang="ru-RU" sz="6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800" b="1" i="1" dirty="0">
                <a:solidFill>
                  <a:schemeClr val="bg1"/>
                </a:solidFill>
              </a:rPr>
              <a:t>Статья 61 </a:t>
            </a:r>
          </a:p>
          <a:p>
            <a:pPr algn="ctr">
              <a:defRPr/>
            </a:pPr>
            <a:endParaRPr lang="ru-RU" sz="800" b="1" i="1" dirty="0">
              <a:solidFill>
                <a:schemeClr val="bg1"/>
              </a:solidFill>
            </a:endParaRPr>
          </a:p>
        </p:txBody>
      </p:sp>
      <p:sp>
        <p:nvSpPr>
          <p:cNvPr id="14" name="TextBox 112"/>
          <p:cNvSpPr txBox="1">
            <a:spLocks noChangeArrowheads="1"/>
          </p:cNvSpPr>
          <p:nvPr/>
        </p:nvSpPr>
        <p:spPr bwMode="auto">
          <a:xfrm>
            <a:off x="4840566" y="3237762"/>
            <a:ext cx="3980336" cy="877163"/>
          </a:xfrm>
          <a:prstGeom prst="rect">
            <a:avLst/>
          </a:prstGeom>
          <a:solidFill>
            <a:srgbClr val="03295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Политика в сфере защиты прав потребителей</a:t>
            </a:r>
          </a:p>
          <a:p>
            <a:pPr>
              <a:defRPr/>
            </a:pPr>
            <a:endParaRPr lang="ru-RU" sz="1100" b="1" i="1" dirty="0">
              <a:solidFill>
                <a:schemeClr val="bg1"/>
              </a:solidFill>
            </a:endParaRPr>
          </a:p>
        </p:txBody>
      </p:sp>
      <p:sp>
        <p:nvSpPr>
          <p:cNvPr id="15" name="TextBox 112"/>
          <p:cNvSpPr txBox="1">
            <a:spLocks noChangeArrowheads="1"/>
          </p:cNvSpPr>
          <p:nvPr/>
        </p:nvSpPr>
        <p:spPr bwMode="auto">
          <a:xfrm>
            <a:off x="4840566" y="4437213"/>
            <a:ext cx="3980336" cy="1492716"/>
          </a:xfrm>
          <a:prstGeom prst="rect">
            <a:avLst/>
          </a:prstGeom>
          <a:solidFill>
            <a:srgbClr val="03295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Протокол</a:t>
            </a:r>
          </a:p>
          <a:p>
            <a:pPr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о проведении согласованной политики в сфере защиты</a:t>
            </a:r>
          </a:p>
          <a:p>
            <a:pPr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прав потребителей</a:t>
            </a:r>
          </a:p>
          <a:p>
            <a:pPr>
              <a:defRPr/>
            </a:pPr>
            <a:endParaRPr lang="ru-RU" sz="11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Users\osaulenko\Documents\Интернет-торговля\график электронной торговл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1587500"/>
            <a:ext cx="5151438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485775" y="877888"/>
            <a:ext cx="7259638" cy="709612"/>
          </a:xfrm>
          <a:prstGeom prst="rect">
            <a:avLst/>
          </a:prstGeom>
          <a:noFill/>
          <a:ln w="12700">
            <a:solidFill>
              <a:srgbClr val="002060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endParaRPr lang="ru-RU" sz="1800" b="1" i="1">
              <a:solidFill>
                <a:srgbClr val="7E0E19"/>
              </a:solidFill>
            </a:endParaRPr>
          </a:p>
          <a:p>
            <a:pPr algn="ctr">
              <a:lnSpc>
                <a:spcPts val="1600"/>
              </a:lnSpc>
            </a:pPr>
            <a:r>
              <a:rPr lang="ru-RU" sz="1800" b="1" i="1">
                <a:solidFill>
                  <a:srgbClr val="7E0E19"/>
                </a:solidFill>
              </a:rPr>
              <a:t>Свыше 40% пользователей Интернета совершают покупки в сети</a:t>
            </a:r>
            <a:endParaRPr lang="ru-RU" sz="1600" b="1" i="1">
              <a:solidFill>
                <a:srgbClr val="7E0E19"/>
              </a:solidFill>
            </a:endParaRPr>
          </a:p>
        </p:txBody>
      </p:sp>
      <p:sp>
        <p:nvSpPr>
          <p:cNvPr id="5120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2060"/>
                </a:solidFill>
                <a:ea typeface="Times"/>
              </a:rPr>
              <a:t>| </a:t>
            </a:r>
            <a:r>
              <a:rPr lang="ru-RU" smtClean="0">
                <a:solidFill>
                  <a:srgbClr val="002060"/>
                </a:solidFill>
                <a:ea typeface="Times"/>
              </a:rPr>
              <a:t>20</a:t>
            </a:r>
          </a:p>
        </p:txBody>
      </p:sp>
      <p:pic>
        <p:nvPicPr>
          <p:cNvPr id="51204" name="Picture 2" descr="Emblem of the Eurasian Economic Union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8288" y="598488"/>
            <a:ext cx="1089025" cy="703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23963" y="88900"/>
            <a:ext cx="7743825" cy="560388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ПОТРЕБИТЕЛЕЙ В ОНЛАЙН ТОРГОВЛЕ 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7776" y="5725612"/>
            <a:ext cx="8876224" cy="9087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/>
          <a:p>
            <a:pPr algn="ctr">
              <a:lnSpc>
                <a:spcPct val="90000"/>
              </a:lnSpc>
              <a:defRPr/>
            </a:pPr>
            <a:r>
              <a:rPr lang="ru-RU" sz="14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2016 г. мировая онлайн торговля составила 8,6 % от общего объема продаж;</a:t>
            </a:r>
          </a:p>
          <a:p>
            <a:pPr algn="ctr">
              <a:lnSpc>
                <a:spcPct val="90000"/>
              </a:lnSpc>
              <a:defRPr/>
            </a:pPr>
            <a:endParaRPr lang="ru-RU" sz="1400" b="1" i="1" dirty="0">
              <a:solidFill>
                <a:srgbClr val="7E0E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4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2020 году этот показатель может достигнуть 14,6%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4575" y="1908175"/>
            <a:ext cx="2620963" cy="2568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i="1">
                <a:solidFill>
                  <a:srgbClr val="002060"/>
                </a:solidFill>
              </a:rPr>
              <a:t>Проблемы потребителей в сети Интернет:</a:t>
            </a:r>
          </a:p>
          <a:p>
            <a:pPr>
              <a:defRPr/>
            </a:pPr>
            <a:endParaRPr lang="ru-RU" sz="1200" b="1" i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200" b="1" i="1">
                <a:solidFill>
                  <a:srgbClr val="002060"/>
                </a:solidFill>
              </a:rPr>
              <a:t>-объем и достоверность информации, представляемой потребителю  о товаре;</a:t>
            </a:r>
          </a:p>
          <a:p>
            <a:pPr>
              <a:defRPr/>
            </a:pPr>
            <a:endParaRPr lang="ru-RU" sz="1200" b="1" i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200" b="1" i="1">
                <a:solidFill>
                  <a:srgbClr val="002060"/>
                </a:solidFill>
              </a:rPr>
              <a:t>- безопасность персональных данных;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1200" b="1" i="1">
                <a:solidFill>
                  <a:srgbClr val="002060"/>
                </a:solidFill>
              </a:rPr>
              <a:t>качество обслуживания;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1200" b="1" i="1">
                <a:solidFill>
                  <a:srgbClr val="002060"/>
                </a:solidFill>
              </a:rPr>
              <a:t>качество доставки товара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ru-RU" sz="1200" b="1" i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1130300" y="1295400"/>
            <a:ext cx="7350125" cy="5486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1966913" y="82550"/>
            <a:ext cx="6226175" cy="6032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rebuchet MS" pitchFamily="34" charset="0"/>
              </a:rPr>
              <a:t>ИНФОРМАЦИОННОЕ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rebuchet MS" pitchFamily="34" charset="0"/>
              </a:rPr>
              <a:t>ВЗАИМОДЕЙСТВИЕ В ЕАЭС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CB08D"/>
                </a:solidFill>
                <a:ea typeface="Times"/>
              </a:rPr>
              <a:t>|</a:t>
            </a:r>
            <a:r>
              <a:rPr lang="en-US" smtClean="0">
                <a:solidFill>
                  <a:srgbClr val="032953"/>
                </a:solidFill>
                <a:ea typeface="Times"/>
              </a:rPr>
              <a:t> </a:t>
            </a:r>
            <a:r>
              <a:rPr lang="ru-RU" smtClean="0">
                <a:solidFill>
                  <a:srgbClr val="032953"/>
                </a:solidFill>
                <a:ea typeface="Times"/>
              </a:rPr>
              <a:t>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45979" y="1850767"/>
            <a:ext cx="3678738" cy="415498"/>
          </a:xfrm>
          <a:prstGeom prst="rect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b="1" i="1">
                <a:solidFill>
                  <a:schemeClr val="bg1"/>
                </a:solidFill>
              </a:rPr>
              <a:t>Информационное обеспечение в сфере обращения лекарственных средств и медицинских изделий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51463" y="2293938"/>
          <a:ext cx="3673475" cy="4508500"/>
        </p:xfrm>
        <a:graphic>
          <a:graphicData uri="http://schemas.openxmlformats.org/drawingml/2006/table">
            <a:tbl>
              <a:tblPr/>
              <a:tblGrid>
                <a:gridCol w="3673475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1. Единый реестр зарегистрированных лекарственных средств</a:t>
                      </a:r>
                    </a:p>
                  </a:txBody>
                  <a:tcPr marL="31902" marR="31902" marT="52484" marB="524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2. Единый реестр уполномоченных лиц производителей лекарственных средств</a:t>
                      </a:r>
                    </a:p>
                  </a:txBody>
                  <a:tcPr marL="31902" marR="31902" marT="52484" marB="524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3. Единая информационная база данных лекарственных средств, не соответствующих требованиям по качеству, а также фальсифицированных и (или) контрафактных лекарственных средств, выявленных на территориях государств - членов Евразийского экономического союза</a:t>
                      </a:r>
                    </a:p>
                  </a:txBody>
                  <a:tcPr marL="31902" marR="31902" marT="52484" marB="524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4. Единая информационная база данных по выявленным нежелательным реакциям (действиям) на лекарственные средства, включающей сообщения о неэффективности лекарственных средств</a:t>
                      </a:r>
                    </a:p>
                  </a:txBody>
                  <a:tcPr marL="31902" marR="31902" marT="52484" marB="524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5. Единая информационная база данных по приостановленным, отозванным и запрещенным к медицинскому применению лекарственным средствам</a:t>
                      </a:r>
                    </a:p>
                  </a:txBody>
                  <a:tcPr marL="31902" marR="31902" marT="52484" marB="524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6. Единый реестр  фармацевтических инспекторов Евразийского экономического союза</a:t>
                      </a:r>
                    </a:p>
                  </a:txBody>
                  <a:tcPr marL="31902" marR="31902" marT="52484" marB="524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7. Единый реестр медицинских изделий, зарегистрированных в рамках Евразийского экономического союза</a:t>
                      </a:r>
                    </a:p>
                  </a:txBody>
                  <a:tcPr marL="31902" marR="31902" marT="52484" marB="524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8. Единый реестр уполномоченных организаций Евразийского экономического союза, осуществляющих проведение исследований (испытаний) медицинских изделий в целях их регистрации</a:t>
                      </a:r>
                    </a:p>
                  </a:txBody>
                  <a:tcPr marL="31902" marR="31902" marT="52484" marB="524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9. Единая информационная база данных мониторинга безопасности, качества и эффективности медицинских изделий</a:t>
                      </a:r>
                    </a:p>
                  </a:txBody>
                  <a:tcPr marL="31902" marR="31902" marT="52484" marB="524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228280" y="882186"/>
            <a:ext cx="3545921" cy="415498"/>
          </a:xfrm>
          <a:prstGeom prst="rect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b="1" i="1">
                <a:solidFill>
                  <a:schemeClr val="bg1"/>
                </a:solidFill>
              </a:rPr>
              <a:t>Информационное обеспечение в сфере технического регулирования</a:t>
            </a:r>
          </a:p>
        </p:txBody>
      </p:sp>
      <p:sp>
        <p:nvSpPr>
          <p:cNvPr id="2" name="Овал 1"/>
          <p:cNvSpPr/>
          <p:nvPr/>
        </p:nvSpPr>
        <p:spPr>
          <a:xfrm>
            <a:off x="3645326" y="3003325"/>
            <a:ext cx="1933529" cy="1623932"/>
          </a:xfrm>
          <a:prstGeom prst="ellipse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ИИСВВТ</a:t>
            </a:r>
          </a:p>
          <a:p>
            <a:pPr algn="ctr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ЕАЭС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1339850"/>
          <a:ext cx="3571875" cy="3116263"/>
        </p:xfrm>
        <a:graphic>
          <a:graphicData uri="http://schemas.openxmlformats.org/drawingml/2006/table">
            <a:tbl>
              <a:tblPr/>
              <a:tblGrid>
                <a:gridCol w="35718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1. Единые реестры выданных или принятых документов об оценке соответствия требованиям единых технических регламентов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2. Единый реестр органов по оценке соответствия Евразийского экономического союза (в том числе органов по сертификации, испытательных лабораторий (центров))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3. Единая система информирования об опасной продукции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4. Обмен сведениями в области обеспечения единства измерений, содержащимися в информационных фондах государств - членов Евразийского экономического союза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Arial" charset="0"/>
                        </a:rPr>
                        <a:t>5. Единый реестр уполномоченных органов (организаций) государств - членов Евразийского экономического союза и организаций - изготовителей транспортных средств (шасси транспортных средств), самоходных машин и других видов техники, осуществляющих оформление паспортов (электронных паспортов) транспортных средств (шасси транспортных средств), самоходных машин и других видов техники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sp>
        <p:nvSpPr>
          <p:cNvPr id="34" name="Скругленный прямоугольник 33"/>
          <p:cNvSpPr/>
          <p:nvPr/>
        </p:nvSpPr>
        <p:spPr>
          <a:xfrm>
            <a:off x="3133725" y="4414838"/>
            <a:ext cx="21717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www.</a:t>
            </a:r>
            <a:r>
              <a:rPr lang="en-US" sz="105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eurasiancommission.org</a:t>
            </a:r>
            <a:endParaRPr lang="ru-RU" sz="1050" b="1" i="1" dirty="0">
              <a:solidFill>
                <a:srgbClr val="7E0E19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277813" y="4767263"/>
            <a:ext cx="2479675" cy="1019175"/>
          </a:xfrm>
          <a:prstGeom prst="flowChartMultidocument">
            <a:avLst/>
          </a:prstGeom>
          <a:solidFill>
            <a:srgbClr val="03295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i="1">
                <a:solidFill>
                  <a:schemeClr val="bg1"/>
                </a:solidFill>
                <a:latin typeface="Arial" charset="0"/>
                <a:cs typeface="Arial" charset="0"/>
              </a:rPr>
              <a:t>Информационное обеспечение применения ветеринарно-санитарных мер</a:t>
            </a:r>
            <a:endParaRPr lang="ru-RU" sz="1000" b="1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0" name="Блок-схема: несколько документов 49"/>
          <p:cNvSpPr/>
          <p:nvPr/>
        </p:nvSpPr>
        <p:spPr>
          <a:xfrm>
            <a:off x="4137025" y="882650"/>
            <a:ext cx="2362200" cy="914400"/>
          </a:xfrm>
          <a:prstGeom prst="flowChartMultidocument">
            <a:avLst/>
          </a:prstGeom>
          <a:solidFill>
            <a:srgbClr val="03295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i="1">
                <a:solidFill>
                  <a:schemeClr val="bg1"/>
                </a:solidFill>
                <a:latin typeface="Arial" charset="0"/>
                <a:cs typeface="Arial" charset="0"/>
              </a:rPr>
              <a:t>Информационное обеспечение применения санитарных мер</a:t>
            </a:r>
            <a:endParaRPr lang="ru-RU" sz="1000" b="1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" name="Блок-схема: несколько документов 50"/>
          <p:cNvSpPr/>
          <p:nvPr/>
        </p:nvSpPr>
        <p:spPr>
          <a:xfrm>
            <a:off x="2528888" y="5813425"/>
            <a:ext cx="2527300" cy="919163"/>
          </a:xfrm>
          <a:prstGeom prst="flowChartMultidocument">
            <a:avLst/>
          </a:prstGeom>
          <a:solidFill>
            <a:srgbClr val="03295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i="1">
                <a:solidFill>
                  <a:schemeClr val="bg1"/>
                </a:solidFill>
                <a:latin typeface="Arial" charset="0"/>
                <a:cs typeface="Arial" charset="0"/>
              </a:rPr>
              <a:t>Информационное обеспечение применения карантинных фитосанитарных мер</a:t>
            </a:r>
            <a:endParaRPr lang="ru-RU" sz="1000" b="1" i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3301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7363" y="574675"/>
            <a:ext cx="863600" cy="557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0950" y="1296988"/>
            <a:ext cx="3740150" cy="2351087"/>
          </a:xfrm>
          <a:prstGeom prst="rect">
            <a:avLst/>
          </a:prstGeom>
          <a:noFill/>
          <a:ln w="9525">
            <a:solidFill>
              <a:srgbClr val="032953"/>
            </a:solidFill>
            <a:miter lim="800000"/>
            <a:headEnd/>
            <a:tailEnd/>
          </a:ln>
        </p:spPr>
      </p:pic>
      <p:pic>
        <p:nvPicPr>
          <p:cNvPr id="55298" name="Рисунок 2"/>
          <p:cNvPicPr>
            <a:picLocks noChangeAspect="1"/>
          </p:cNvPicPr>
          <p:nvPr/>
        </p:nvPicPr>
        <p:blipFill>
          <a:blip r:embed="rId4"/>
          <a:srcRect r="8713"/>
          <a:stretch>
            <a:fillRect/>
          </a:stretch>
        </p:blipFill>
        <p:spPr bwMode="auto">
          <a:xfrm>
            <a:off x="107950" y="1322388"/>
            <a:ext cx="3087688" cy="19510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33" name="Скругленный прямоугольник 32"/>
          <p:cNvSpPr/>
          <p:nvPr/>
        </p:nvSpPr>
        <p:spPr>
          <a:xfrm>
            <a:off x="1205296" y="1184275"/>
            <a:ext cx="2009955" cy="34607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i="1" dirty="0">
                <a:solidFill>
                  <a:srgbClr val="7E0E19"/>
                </a:solidFill>
                <a:latin typeface="Arial" pitchFamily="34" charset="0"/>
                <a:cs typeface="Arial" pitchFamily="34" charset="0"/>
              </a:rPr>
              <a:t>www.armnab.am</a:t>
            </a:r>
            <a:endParaRPr lang="ru-RU" sz="1300" b="1" i="1" dirty="0">
              <a:solidFill>
                <a:srgbClr val="7E0E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6600825"/>
            <a:ext cx="4648200" cy="9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55303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4575" y="1887538"/>
            <a:ext cx="2708275" cy="20224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549548" y="1886744"/>
            <a:ext cx="2222817" cy="34607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i="1" dirty="0">
                <a:solidFill>
                  <a:srgbClr val="7E0E19"/>
                </a:solidFill>
                <a:latin typeface="Arial" pitchFamily="34" charset="0"/>
                <a:cs typeface="Arial" pitchFamily="34" charset="0"/>
              </a:rPr>
              <a:t>www.gosstandart.gov.by</a:t>
            </a:r>
            <a:endParaRPr lang="ru-RU" sz="1300" b="1" i="1" dirty="0">
              <a:solidFill>
                <a:srgbClr val="7E0E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37300" y="3648075"/>
            <a:ext cx="2628900" cy="39846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www.</a:t>
            </a:r>
            <a:r>
              <a:rPr lang="en-US" sz="1200" b="1" i="1" dirty="0">
                <a:solidFill>
                  <a:srgbClr val="7E0E19"/>
                </a:solidFill>
                <a:latin typeface="Arial" charset="0"/>
                <a:cs typeface="Arial" charset="0"/>
              </a:rPr>
              <a:t>eurasiancommission.org</a:t>
            </a:r>
            <a:endParaRPr lang="ru-RU" sz="1200" b="1" i="1" dirty="0">
              <a:solidFill>
                <a:srgbClr val="7E0E19"/>
              </a:solidFill>
              <a:latin typeface="Arial" charset="0"/>
              <a:cs typeface="Arial" charset="0"/>
            </a:endParaRPr>
          </a:p>
        </p:txBody>
      </p:sp>
      <p:pic>
        <p:nvPicPr>
          <p:cNvPr id="55308" name="Рисунок 22"/>
          <p:cNvPicPr>
            <a:picLocks noChangeAspect="1" noChangeArrowheads="1"/>
          </p:cNvPicPr>
          <p:nvPr/>
        </p:nvPicPr>
        <p:blipFill>
          <a:blip r:embed="rId6"/>
          <a:srcRect t="3383" r="21474" b="5263"/>
          <a:stretch>
            <a:fillRect/>
          </a:stretch>
        </p:blipFill>
        <p:spPr bwMode="auto">
          <a:xfrm>
            <a:off x="2052638" y="2727325"/>
            <a:ext cx="2738437" cy="21304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2791470" y="2708550"/>
            <a:ext cx="2019300" cy="32226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buClr>
                <a:srgbClr val="800000"/>
              </a:buClr>
              <a:defRPr/>
            </a:pPr>
            <a:r>
              <a:rPr lang="ru-RU" sz="1300" b="1" i="1" dirty="0">
                <a:solidFill>
                  <a:srgbClr val="7E0E19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sz="1300" b="1" i="1" dirty="0">
                <a:solidFill>
                  <a:srgbClr val="7E0E19"/>
                </a:solidFill>
                <a:latin typeface="Arial" pitchFamily="34" charset="0"/>
                <a:cs typeface="Arial" pitchFamily="34" charset="0"/>
              </a:rPr>
              <a:t>nca</a:t>
            </a:r>
            <a:r>
              <a:rPr lang="ru-RU" sz="1300" b="1" i="1" dirty="0">
                <a:solidFill>
                  <a:srgbClr val="7E0E19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300" b="1" i="1" dirty="0">
                <a:solidFill>
                  <a:srgbClr val="7E0E19"/>
                </a:solidFill>
                <a:latin typeface="Arial" pitchFamily="34" charset="0"/>
                <a:cs typeface="Arial" pitchFamily="34" charset="0"/>
              </a:rPr>
              <a:t>kz</a:t>
            </a:r>
            <a:endParaRPr lang="ru-RU" sz="1300" b="1" i="1" dirty="0">
              <a:solidFill>
                <a:srgbClr val="7E0E1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12" name="Рисунок 5"/>
          <p:cNvPicPr>
            <a:picLocks noChangeAspect="1"/>
          </p:cNvPicPr>
          <p:nvPr/>
        </p:nvPicPr>
        <p:blipFill>
          <a:blip r:embed="rId7"/>
          <a:srcRect r="18370"/>
          <a:stretch>
            <a:fillRect/>
          </a:stretch>
        </p:blipFill>
        <p:spPr bwMode="auto">
          <a:xfrm>
            <a:off x="3081338" y="3740150"/>
            <a:ext cx="2770187" cy="21018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3899676" y="3723375"/>
            <a:ext cx="2019300" cy="32226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buClr>
                <a:srgbClr val="800000"/>
              </a:buClr>
              <a:defRPr/>
            </a:pPr>
            <a:r>
              <a:rPr lang="en-US" sz="1300" b="1" i="1" dirty="0">
                <a:solidFill>
                  <a:srgbClr val="7E0E19"/>
                </a:solidFill>
                <a:latin typeface="Arial" pitchFamily="34" charset="0"/>
                <a:cs typeface="Arial" pitchFamily="34" charset="0"/>
              </a:rPr>
              <a:t>www.swis.trade.kg</a:t>
            </a:r>
            <a:endParaRPr lang="ru-RU" sz="1300" b="1" i="1" dirty="0">
              <a:solidFill>
                <a:srgbClr val="7E0E1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16" name="Рисунок 23"/>
          <p:cNvPicPr>
            <a:picLocks noChangeAspect="1" noChangeArrowheads="1"/>
          </p:cNvPicPr>
          <p:nvPr/>
        </p:nvPicPr>
        <p:blipFill>
          <a:blip r:embed="rId8"/>
          <a:srcRect l="16275" t="10115" r="21796" b="6908"/>
          <a:stretch>
            <a:fillRect/>
          </a:stretch>
        </p:blipFill>
        <p:spPr bwMode="auto">
          <a:xfrm>
            <a:off x="4198938" y="4570413"/>
            <a:ext cx="2801937" cy="20796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4966896" y="4571190"/>
            <a:ext cx="2105025" cy="3618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b="1" dirty="0">
              <a:solidFill>
                <a:srgbClr val="7E0E1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300" b="1" i="1" dirty="0">
                <a:solidFill>
                  <a:srgbClr val="7E0E19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sz="1300" b="1" i="1" dirty="0">
                <a:solidFill>
                  <a:srgbClr val="7E0E19"/>
                </a:solidFill>
                <a:latin typeface="Arial" pitchFamily="34" charset="0"/>
                <a:cs typeface="Arial" pitchFamily="34" charset="0"/>
              </a:rPr>
              <a:t>fsa</a:t>
            </a:r>
            <a:r>
              <a:rPr lang="ru-RU" sz="1300" b="1" i="1" dirty="0">
                <a:solidFill>
                  <a:srgbClr val="7E0E19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300" b="1" i="1" dirty="0">
                <a:solidFill>
                  <a:srgbClr val="7E0E19"/>
                </a:solidFill>
                <a:latin typeface="Arial" pitchFamily="34" charset="0"/>
                <a:cs typeface="Arial" pitchFamily="34" charset="0"/>
              </a:rPr>
              <a:t>gov.r</a:t>
            </a:r>
            <a:r>
              <a:rPr lang="ru-RU" sz="1300" b="1" i="1" dirty="0">
                <a:solidFill>
                  <a:srgbClr val="7E0E19"/>
                </a:solidFill>
                <a:latin typeface="Arial" pitchFamily="34" charset="0"/>
                <a:cs typeface="Arial" pitchFamily="34" charset="0"/>
              </a:rPr>
              <a:t>u</a:t>
            </a:r>
          </a:p>
          <a:p>
            <a:pPr algn="ctr">
              <a:defRPr/>
            </a:pPr>
            <a:endParaRPr lang="ru-RU" sz="1300" b="1" i="1" dirty="0">
              <a:solidFill>
                <a:srgbClr val="7E0E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856288" y="2016125"/>
            <a:ext cx="1704975" cy="1492250"/>
          </a:xfrm>
          <a:prstGeom prst="ellipse">
            <a:avLst/>
          </a:prstGeom>
          <a:noFill/>
          <a:ln w="28575">
            <a:solidFill>
              <a:srgbClr val="7E0E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532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18525" y="177800"/>
            <a:ext cx="6096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tx1"/>
                </a:solidFill>
                <a:ea typeface="Times"/>
              </a:rPr>
              <a:t>| </a:t>
            </a:r>
            <a:fld id="{E04A64B3-7D50-45C5-A842-5F699F998B97}" type="slidenum">
              <a:rPr lang="ru-RU" smtClean="0">
                <a:solidFill>
                  <a:schemeClr val="tx1"/>
                </a:solidFill>
                <a:ea typeface="Time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>
              <a:solidFill>
                <a:schemeClr val="tx1"/>
              </a:solidFill>
              <a:ea typeface="Times"/>
            </a:endParaRPr>
          </a:p>
        </p:txBody>
      </p:sp>
      <p:pic>
        <p:nvPicPr>
          <p:cNvPr id="55322" name="Рисунок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0200" y="4876800"/>
            <a:ext cx="2460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2052638" y="168275"/>
            <a:ext cx="56769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rebuchet MS" pitchFamily="34" charset="0"/>
              </a:rPr>
              <a:t>ИНФОРМАЦИОННОЕ ВЗАИМОДЕЙСТВИЕ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324" name="Picture 2" descr="Emblem of the Eurasian Economic Union.sv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75588" y="530225"/>
            <a:ext cx="1090612" cy="703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Times"/>
              </a:rPr>
              <a:t>|  </a:t>
            </a:r>
            <a:fld id="{D9854240-A92A-4DF9-92D4-E4CCF97E532F}" type="slidenum">
              <a:rPr lang="ru-RU" smtClean="0">
                <a:ea typeface="Time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smtClean="0">
              <a:ea typeface="Times"/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6688" y="892175"/>
            <a:ext cx="5645150" cy="3305175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052638" y="168275"/>
            <a:ext cx="56769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rebuchet MS" pitchFamily="34" charset="0"/>
              </a:rPr>
              <a:t>ИНФОРМАЦИОННЫЕ РЕСУРСЫ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rebuchet MS" pitchFamily="34" charset="0"/>
              </a:rPr>
              <a:t>В СФЕРЕ ЗАЩИТЫ ПРАВ ПОТРЕБИТЕЛЕЙ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7888" y="2724150"/>
            <a:ext cx="5551487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 со стрелкой вверх 7"/>
          <p:cNvSpPr>
            <a:spLocks noChangeArrowheads="1"/>
          </p:cNvSpPr>
          <p:nvPr/>
        </p:nvSpPr>
        <p:spPr bwMode="auto">
          <a:xfrm>
            <a:off x="125413" y="4084638"/>
            <a:ext cx="4724400" cy="2530475"/>
          </a:xfrm>
          <a:prstGeom prst="upArrowCallout">
            <a:avLst>
              <a:gd name="adj1" fmla="val 9041"/>
              <a:gd name="adj2" fmla="val 24997"/>
              <a:gd name="adj3" fmla="val 7778"/>
              <a:gd name="adj4" fmla="val 8864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88" y="4518025"/>
            <a:ext cx="4683125" cy="2111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1100" b="1" u="sng">
                <a:solidFill>
                  <a:schemeClr val="bg1"/>
                </a:solidFill>
                <a:latin typeface="Calibri" pitchFamily="34" charset="0"/>
              </a:rPr>
              <a:t>Республика Беларусь:</a:t>
            </a:r>
          </a:p>
          <a:p>
            <a:pPr>
              <a:buFontTx/>
              <a:buChar char="-"/>
            </a:pPr>
            <a:r>
              <a:rPr lang="ru-RU" sz="1100" b="1">
                <a:latin typeface="Calibri" pitchFamily="34" charset="0"/>
              </a:rPr>
              <a:t>Реестр опасной продукции, запрещенной к ввозу и (или) обращению на территории Республики Беларусь</a:t>
            </a:r>
          </a:p>
          <a:p>
            <a:pPr>
              <a:buFontTx/>
              <a:buChar char="-"/>
            </a:pPr>
            <a:r>
              <a:rPr lang="ru-RU" sz="1100" b="1">
                <a:latin typeface="Calibri" pitchFamily="34" charset="0"/>
              </a:rPr>
              <a:t>Реестр бытовых услуг;</a:t>
            </a:r>
          </a:p>
          <a:p>
            <a:pPr>
              <a:buFontTx/>
              <a:buChar char="-"/>
            </a:pPr>
            <a:r>
              <a:rPr lang="ru-RU" sz="1100" b="1">
                <a:latin typeface="Calibri" pitchFamily="34" charset="0"/>
              </a:rPr>
              <a:t>Торговый реестр Республики Беларусь</a:t>
            </a:r>
          </a:p>
          <a:p>
            <a:r>
              <a:rPr lang="ru-RU" sz="1100" b="1" u="sng">
                <a:solidFill>
                  <a:schemeClr val="bg1"/>
                </a:solidFill>
                <a:latin typeface="Calibri" pitchFamily="34" charset="0"/>
              </a:rPr>
              <a:t>Республика Казахстан:</a:t>
            </a:r>
          </a:p>
          <a:p>
            <a:pPr>
              <a:buFontTx/>
              <a:buChar char="-"/>
            </a:pPr>
            <a:r>
              <a:rPr lang="ru-RU" sz="1100" b="1">
                <a:latin typeface="Calibri" pitchFamily="34" charset="0"/>
              </a:rPr>
              <a:t>Реестр несоответствующей продукции;</a:t>
            </a:r>
          </a:p>
          <a:p>
            <a:r>
              <a:rPr lang="ru-RU" sz="1100" b="1" u="sng">
                <a:solidFill>
                  <a:schemeClr val="bg1"/>
                </a:solidFill>
                <a:latin typeface="Calibri" pitchFamily="34" charset="0"/>
              </a:rPr>
              <a:t>Российская Федерация:</a:t>
            </a:r>
          </a:p>
          <a:p>
            <a:pPr>
              <a:buFontTx/>
              <a:buChar char="-"/>
            </a:pPr>
            <a:r>
              <a:rPr lang="ru-RU" sz="1100" b="1">
                <a:latin typeface="Calibri" pitchFamily="34" charset="0"/>
              </a:rPr>
              <a:t>Государственный информационный ресурс в сфере защиты прав потребителей; </a:t>
            </a:r>
          </a:p>
          <a:p>
            <a:pPr>
              <a:buFontTx/>
              <a:buChar char="-"/>
            </a:pPr>
            <a:r>
              <a:rPr lang="ru-RU" sz="1100" b="1">
                <a:latin typeface="Calibri" pitchFamily="34" charset="0"/>
              </a:rPr>
              <a:t>Сведения о фактах нарушения требований технических регламентов  </a:t>
            </a:r>
          </a:p>
        </p:txBody>
      </p:sp>
      <p:sp>
        <p:nvSpPr>
          <p:cNvPr id="9" name="Овал 8"/>
          <p:cNvSpPr/>
          <p:nvPr/>
        </p:nvSpPr>
        <p:spPr>
          <a:xfrm>
            <a:off x="5892800" y="5573713"/>
            <a:ext cx="3021013" cy="957262"/>
          </a:xfrm>
          <a:prstGeom prst="ellipse">
            <a:avLst/>
          </a:prstGeom>
          <a:noFill/>
          <a:ln w="25400">
            <a:solidFill>
              <a:srgbClr val="7E0E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52" name="Номер слайда 1"/>
          <p:cNvSpPr txBox="1">
            <a:spLocks noGrp="1"/>
          </p:cNvSpPr>
          <p:nvPr/>
        </p:nvSpPr>
        <p:spPr bwMode="auto">
          <a:xfrm>
            <a:off x="8518525" y="177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imes"/>
                <a:ea typeface="Times"/>
                <a:cs typeface="Times"/>
              </a:rPr>
              <a:t>| </a:t>
            </a:r>
            <a:fld id="{7E6CF592-F5A4-481D-89D2-4D17E35D8D0F}" type="slidenum">
              <a:rPr lang="ru-RU" sz="1800">
                <a:latin typeface="Times"/>
                <a:ea typeface="Times"/>
                <a:cs typeface="Times"/>
              </a:rPr>
              <a:pPr/>
              <a:t>23</a:t>
            </a:fld>
            <a:endParaRPr lang="ru-RU" sz="1800">
              <a:latin typeface="Times"/>
              <a:ea typeface="Times"/>
              <a:cs typeface="Time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5" name="TextBox 2"/>
          <p:cNvSpPr txBox="1">
            <a:spLocks noChangeArrowheads="1"/>
          </p:cNvSpPr>
          <p:nvPr/>
        </p:nvSpPr>
        <p:spPr bwMode="auto">
          <a:xfrm>
            <a:off x="628650" y="3495675"/>
            <a:ext cx="7259638" cy="1120775"/>
          </a:xfrm>
          <a:prstGeom prst="rect">
            <a:avLst/>
          </a:prstGeom>
          <a:noFill/>
          <a:ln w="12700">
            <a:solidFill>
              <a:srgbClr val="002060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endParaRPr lang="ru-RU" sz="1800" b="1" i="1">
              <a:solidFill>
                <a:srgbClr val="7E0E19"/>
              </a:solidFill>
            </a:endParaRPr>
          </a:p>
          <a:p>
            <a:pPr algn="ctr">
              <a:lnSpc>
                <a:spcPts val="1600"/>
              </a:lnSpc>
            </a:pPr>
            <a:r>
              <a:rPr lang="ru-RU" sz="1800" b="1" i="1">
                <a:solidFill>
                  <a:srgbClr val="7E0E19"/>
                </a:solidFill>
              </a:rPr>
              <a:t>О взаимодействии уполномоченных органов государств-членов Союза при выявлении пищевой продукции, не соответствующе обязательным требованиям, установленным правом Союза </a:t>
            </a:r>
          </a:p>
        </p:txBody>
      </p:sp>
      <p:sp>
        <p:nvSpPr>
          <p:cNvPr id="75778" name="TextBox 2"/>
          <p:cNvSpPr txBox="1">
            <a:spLocks noChangeArrowheads="1"/>
          </p:cNvSpPr>
          <p:nvPr/>
        </p:nvSpPr>
        <p:spPr bwMode="auto">
          <a:xfrm>
            <a:off x="485775" y="877888"/>
            <a:ext cx="7259638" cy="1120775"/>
          </a:xfrm>
          <a:prstGeom prst="rect">
            <a:avLst/>
          </a:prstGeom>
          <a:noFill/>
          <a:ln w="12700">
            <a:solidFill>
              <a:srgbClr val="002060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endParaRPr lang="ru-RU" sz="1800" b="1" i="1">
              <a:solidFill>
                <a:srgbClr val="7E0E19"/>
              </a:solidFill>
            </a:endParaRPr>
          </a:p>
          <a:p>
            <a:pPr algn="ctr">
              <a:lnSpc>
                <a:spcPts val="1600"/>
              </a:lnSpc>
            </a:pPr>
            <a:r>
              <a:rPr lang="ru-RU" sz="1800" b="1" i="1">
                <a:solidFill>
                  <a:srgbClr val="7E0E19"/>
                </a:solidFill>
              </a:rPr>
              <a:t>О применении мер, направленных на повышение эффективности взаимодействия уполномоченных органов в сфере защиты прав потребителей </a:t>
            </a:r>
          </a:p>
          <a:p>
            <a:pPr algn="ctr">
              <a:lnSpc>
                <a:spcPts val="1600"/>
              </a:lnSpc>
            </a:pPr>
            <a:r>
              <a:rPr lang="ru-RU" sz="1800" b="1" i="1">
                <a:solidFill>
                  <a:srgbClr val="7E0E19"/>
                </a:solidFill>
              </a:rPr>
              <a:t>государств-членов Союза</a:t>
            </a:r>
          </a:p>
        </p:txBody>
      </p:sp>
      <p:sp>
        <p:nvSpPr>
          <p:cNvPr id="75779" name="Номер слайда 4"/>
          <p:cNvSpPr txBox="1">
            <a:spLocks noGrp="1"/>
          </p:cNvSpPr>
          <p:nvPr/>
        </p:nvSpPr>
        <p:spPr bwMode="auto">
          <a:xfrm>
            <a:off x="8432800" y="177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rgbClr val="002060"/>
                </a:solidFill>
                <a:latin typeface="Times"/>
                <a:ea typeface="Times"/>
                <a:cs typeface="Times"/>
              </a:rPr>
              <a:t>|</a:t>
            </a:r>
            <a:r>
              <a:rPr lang="ru-RU" sz="1800">
                <a:solidFill>
                  <a:srgbClr val="002060"/>
                </a:solidFill>
                <a:latin typeface="Times"/>
                <a:ea typeface="Times"/>
                <a:cs typeface="Times"/>
              </a:rPr>
              <a:t>24</a:t>
            </a:r>
          </a:p>
        </p:txBody>
      </p:sp>
      <p:pic>
        <p:nvPicPr>
          <p:cNvPr id="75781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8288" y="598488"/>
            <a:ext cx="1089025" cy="703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23963" y="88900"/>
            <a:ext cx="7743825" cy="560388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Arial" charset="0"/>
                <a:cs typeface="Arial" charset="0"/>
              </a:rPr>
              <a:t>РАЗРАБОТКА РЕКОМЕНДАЦИЙ КОЛЛЕГИИ КОМИССИИ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91325" y="1830388"/>
            <a:ext cx="2168525" cy="42068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900" b="1" i="1">
                <a:solidFill>
                  <a:srgbClr val="7E0E19"/>
                </a:solidFill>
                <a:latin typeface="Arial" charset="0"/>
                <a:cs typeface="Arial" charset="0"/>
              </a:rPr>
              <a:t>Рекомендация Коллегии ЕЭК </a:t>
            </a:r>
          </a:p>
          <a:p>
            <a:pPr algn="ctr"/>
            <a:r>
              <a:rPr lang="ru-RU" sz="900" b="1" i="1">
                <a:solidFill>
                  <a:srgbClr val="7E0E19"/>
                </a:solidFill>
                <a:latin typeface="Arial" charset="0"/>
                <a:cs typeface="Arial" charset="0"/>
              </a:rPr>
              <a:t>от 22.03.2016 № 2</a:t>
            </a:r>
          </a:p>
        </p:txBody>
      </p:sp>
      <p:sp>
        <p:nvSpPr>
          <p:cNvPr id="75790" name="TextBox 2"/>
          <p:cNvSpPr txBox="1">
            <a:spLocks noChangeArrowheads="1"/>
          </p:cNvSpPr>
          <p:nvPr/>
        </p:nvSpPr>
        <p:spPr bwMode="auto">
          <a:xfrm>
            <a:off x="647700" y="5049838"/>
            <a:ext cx="7259638" cy="1120775"/>
          </a:xfrm>
          <a:prstGeom prst="rect">
            <a:avLst/>
          </a:prstGeom>
          <a:noFill/>
          <a:ln w="12700">
            <a:solidFill>
              <a:srgbClr val="002060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endParaRPr lang="ru-RU" sz="1800" b="1" i="1">
              <a:solidFill>
                <a:srgbClr val="7E0E19"/>
              </a:solidFill>
            </a:endParaRPr>
          </a:p>
          <a:p>
            <a:pPr algn="ctr">
              <a:lnSpc>
                <a:spcPts val="1600"/>
              </a:lnSpc>
            </a:pPr>
            <a:r>
              <a:rPr lang="ru-RU" sz="1800" b="1" i="1">
                <a:solidFill>
                  <a:srgbClr val="7E0E19"/>
                </a:solidFill>
              </a:rPr>
              <a:t>Единые подходы в проведении государствами-членами Союза  согласованной политики в сфере защиты прав потребителей при дистанционных способах продажи товаров (заказа работ, услуг)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2034" y="4508561"/>
            <a:ext cx="2134503" cy="276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ru-RU" altLang="ru-RU" sz="1200" b="1" i="1">
                <a:solidFill>
                  <a:srgbClr val="FFFFFF"/>
                </a:solidFill>
              </a:rPr>
              <a:t>ПРОЕКТ</a:t>
            </a:r>
            <a:endParaRPr lang="ru-RU" altLang="ru-RU" sz="1000" b="1" i="1">
              <a:solidFill>
                <a:srgbClr val="FFFFFF"/>
              </a:solidFill>
            </a:endParaRPr>
          </a:p>
        </p:txBody>
      </p:sp>
      <p:sp>
        <p:nvSpPr>
          <p:cNvPr id="2" name="Скругленный прямоугольник 11"/>
          <p:cNvSpPr/>
          <p:nvPr/>
        </p:nvSpPr>
        <p:spPr>
          <a:xfrm>
            <a:off x="6865938" y="4518025"/>
            <a:ext cx="2168525" cy="42068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900" b="1" i="1">
                <a:solidFill>
                  <a:srgbClr val="7E0E19"/>
                </a:solidFill>
                <a:latin typeface="Arial" charset="0"/>
                <a:cs typeface="Arial" charset="0"/>
              </a:rPr>
              <a:t>Запланировано к рассмотрению Коллегии ЕЭК </a:t>
            </a:r>
          </a:p>
          <a:p>
            <a:pPr algn="ctr"/>
            <a:r>
              <a:rPr lang="ru-RU" sz="900" b="1" i="1">
                <a:solidFill>
                  <a:srgbClr val="7E0E19"/>
                </a:solidFill>
                <a:latin typeface="Arial" charset="0"/>
                <a:cs typeface="Arial" charset="0"/>
              </a:rPr>
              <a:t>14.03.2017</a:t>
            </a:r>
          </a:p>
        </p:txBody>
      </p:sp>
      <p:sp>
        <p:nvSpPr>
          <p:cNvPr id="3" name="Прямоугольник 10"/>
          <p:cNvSpPr/>
          <p:nvPr/>
        </p:nvSpPr>
        <p:spPr>
          <a:xfrm>
            <a:off x="381084" y="6127811"/>
            <a:ext cx="2134503" cy="276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ru-RU" altLang="ru-RU" sz="1200" b="1" i="1">
                <a:solidFill>
                  <a:srgbClr val="FFFFFF"/>
                </a:solidFill>
              </a:rPr>
              <a:t>ПРОЕКТ</a:t>
            </a:r>
            <a:endParaRPr lang="ru-RU" altLang="ru-RU" sz="1000" b="1" i="1">
              <a:solidFill>
                <a:srgbClr val="FFFFFF"/>
              </a:solidFill>
            </a:endParaRPr>
          </a:p>
        </p:txBody>
      </p:sp>
      <p:sp>
        <p:nvSpPr>
          <p:cNvPr id="4" name="Скругленный прямоугольник 11"/>
          <p:cNvSpPr/>
          <p:nvPr/>
        </p:nvSpPr>
        <p:spPr>
          <a:xfrm>
            <a:off x="6854825" y="6100763"/>
            <a:ext cx="2168525" cy="42068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900" b="1" i="1">
                <a:solidFill>
                  <a:srgbClr val="7E0E19"/>
                </a:solidFill>
                <a:latin typeface="Arial" charset="0"/>
                <a:cs typeface="Arial" charset="0"/>
              </a:rPr>
              <a:t>Рассматривается рабочей группой</a:t>
            </a:r>
          </a:p>
        </p:txBody>
      </p:sp>
      <p:sp>
        <p:nvSpPr>
          <p:cNvPr id="5" name="Скругленный прямоугольник 11"/>
          <p:cNvSpPr/>
          <p:nvPr/>
        </p:nvSpPr>
        <p:spPr>
          <a:xfrm>
            <a:off x="628650" y="1998663"/>
            <a:ext cx="5705475" cy="126206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000" b="1" i="1">
                <a:solidFill>
                  <a:schemeClr val="tx1"/>
                </a:solidFill>
                <a:latin typeface="Arial" charset="0"/>
                <a:cs typeface="Arial" charset="0"/>
              </a:rPr>
              <a:t>направлена на: </a:t>
            </a:r>
          </a:p>
          <a:p>
            <a:pPr>
              <a:buFontTx/>
              <a:buChar char="•"/>
            </a:pPr>
            <a:r>
              <a:rPr lang="ru-RU" sz="1000" b="1" i="1">
                <a:solidFill>
                  <a:schemeClr val="tx1"/>
                </a:solidFill>
                <a:latin typeface="Arial" charset="0"/>
                <a:cs typeface="Arial" charset="0"/>
              </a:rPr>
              <a:t>минимизацию рисков реализации некачественных, контрафактных, фальсифицированных и опасных для жизни, здоровья, имущества потребителей и окружающей среды товаров (работ, услуг);</a:t>
            </a:r>
          </a:p>
          <a:p>
            <a:pPr>
              <a:buFontTx/>
              <a:buChar char="•"/>
            </a:pPr>
            <a:r>
              <a:rPr lang="ru-RU" sz="1000" b="1" i="1">
                <a:solidFill>
                  <a:schemeClr val="tx1"/>
                </a:solidFill>
                <a:latin typeface="Arial" charset="0"/>
                <a:cs typeface="Arial" charset="0"/>
              </a:rPr>
              <a:t>оптимизацию требований к контролю качества и безопасности продукции;</a:t>
            </a:r>
          </a:p>
          <a:p>
            <a:pPr>
              <a:buFontTx/>
              <a:buChar char="•"/>
            </a:pPr>
            <a:r>
              <a:rPr lang="ru-RU" sz="1000" b="1" i="1">
                <a:solidFill>
                  <a:schemeClr val="tx1"/>
                </a:solidFill>
                <a:latin typeface="Arial" charset="0"/>
                <a:cs typeface="Arial" charset="0"/>
              </a:rPr>
              <a:t>развитие добросовестной конкуренции;</a:t>
            </a:r>
          </a:p>
          <a:p>
            <a:pPr>
              <a:buFontTx/>
              <a:buChar char="•"/>
            </a:pPr>
            <a:r>
              <a:rPr lang="ru-RU" sz="1000" b="1" i="1">
                <a:solidFill>
                  <a:schemeClr val="tx1"/>
                </a:solidFill>
                <a:latin typeface="Arial" charset="0"/>
                <a:cs typeface="Arial" charset="0"/>
              </a:rPr>
              <a:t>создание эффективной защиты прав потребителей.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322" y="846227"/>
            <a:ext cx="8756650" cy="83099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buClr>
                <a:srgbClr val="7E0E19"/>
              </a:buClr>
              <a:defRPr/>
            </a:pPr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принципах и подходах к гармонизации законодательства государств – членов Евразийского экономического союза в сфере государственного контроля (надзора) за соблюдением требований технических регламентов</a:t>
            </a:r>
          </a:p>
        </p:txBody>
      </p:sp>
      <p:sp>
        <p:nvSpPr>
          <p:cNvPr id="59396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2060"/>
                </a:solidFill>
                <a:ea typeface="Times"/>
              </a:rPr>
              <a:t>| </a:t>
            </a:r>
            <a:r>
              <a:rPr lang="ru-RU" smtClean="0">
                <a:solidFill>
                  <a:srgbClr val="002060"/>
                </a:solidFill>
                <a:ea typeface="Times"/>
              </a:rPr>
              <a:t>25</a:t>
            </a:r>
          </a:p>
        </p:txBody>
      </p:sp>
      <p:sp>
        <p:nvSpPr>
          <p:cNvPr id="59397" name="Прямоугольник 28"/>
          <p:cNvSpPr>
            <a:spLocks noChangeArrowheads="1"/>
          </p:cNvSpPr>
          <p:nvPr/>
        </p:nvSpPr>
        <p:spPr bwMode="auto">
          <a:xfrm>
            <a:off x="2324100" y="182563"/>
            <a:ext cx="582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4A452A"/>
                </a:solidFill>
              </a:rPr>
              <a:t>Проект международного договора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7322" y="5743575"/>
            <a:ext cx="8765074" cy="1012920"/>
          </a:xfrm>
          <a:prstGeom prst="rect">
            <a:avLst/>
          </a:prstGeom>
          <a:ln w="9525">
            <a:solidFill>
              <a:srgbClr val="032953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безопасности обращаемой продукции </a:t>
            </a:r>
            <a:br>
              <a:rPr lang="ru-RU" sz="16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эффективности контроля (надзора) путем применения </a:t>
            </a:r>
            <a:br>
              <a:rPr lang="ru-RU" sz="16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государствах – членах ЕАЭС эквивалентных подходов к надзору </a:t>
            </a:r>
            <a:br>
              <a:rPr lang="ru-RU" sz="16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рынке на основе лучшей международной практики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064125" y="3709988"/>
            <a:ext cx="3879850" cy="73818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chemeClr val="tx2">
                <a:lumMod val="75000"/>
              </a:schemeClr>
            </a:solidFill>
            <a:prstDash val="lgDash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 предупреждения правонарушения перед наказанием</a:t>
            </a:r>
            <a:endParaRPr lang="ru-RU" sz="1600" i="1" kern="0" dirty="0">
              <a:solidFill>
                <a:srgbClr val="032953"/>
              </a:solidFill>
              <a:latin typeface="Arial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87325" y="2659063"/>
            <a:ext cx="8756650" cy="93821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chemeClr val="tx2">
                <a:lumMod val="75000"/>
              </a:schemeClr>
            </a:solidFill>
            <a:prstDash val="lgDash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уполномоченными  органами  государств – членов ЕАЭС в отношении выпускаемой в обращение и находящейся в обращении на территории ЕАЭС продукции, </a:t>
            </a:r>
            <a:b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связанным с требованиями к такой продукции процессам </a:t>
            </a:r>
            <a:endParaRPr lang="ru-RU" sz="1500" i="1" kern="0" dirty="0">
              <a:solidFill>
                <a:srgbClr val="032953"/>
              </a:solidFill>
              <a:latin typeface="Arial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09550" y="4530725"/>
            <a:ext cx="8756650" cy="90805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>
                <a:lumMod val="75000"/>
              </a:schemeClr>
            </a:solidFill>
            <a:prstDash val="lgDash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800" b="1" i="1" dirty="0">
              <a:solidFill>
                <a:srgbClr val="7E0E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500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информационной системы об опасной продукции </a:t>
            </a:r>
            <a:endParaRPr lang="ru-RU" sz="1400" b="1" i="1" kern="0" dirty="0">
              <a:solidFill>
                <a:srgbClr val="7E0E19"/>
              </a:solidFill>
              <a:latin typeface="Arial"/>
            </a:endParaRPr>
          </a:p>
          <a:p>
            <a:pPr algn="ctr">
              <a:defRPr/>
            </a:pPr>
            <a:r>
              <a:rPr lang="ru-RU" sz="1500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интегрированной информационной системы Союза</a:t>
            </a:r>
            <a:endParaRPr lang="ru-RU" sz="1400" b="1" i="1" kern="0" dirty="0">
              <a:solidFill>
                <a:srgbClr val="7E0E19"/>
              </a:solidFill>
              <a:latin typeface="Arial"/>
            </a:endParaRPr>
          </a:p>
        </p:txBody>
      </p:sp>
      <p:sp>
        <p:nvSpPr>
          <p:cNvPr id="59404" name="AutoShape 7"/>
          <p:cNvSpPr>
            <a:spLocks/>
          </p:cNvSpPr>
          <p:nvPr/>
        </p:nvSpPr>
        <p:spPr bwMode="auto">
          <a:xfrm rot="5400000">
            <a:off x="4445000" y="1147763"/>
            <a:ext cx="215900" cy="8845550"/>
          </a:xfrm>
          <a:prstGeom prst="rightBrace">
            <a:avLst>
              <a:gd name="adj1" fmla="val 333645"/>
              <a:gd name="adj2" fmla="val 50000"/>
            </a:avLst>
          </a:prstGeom>
          <a:noFill/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000000"/>
              </a:solidFill>
              <a:sym typeface="Symbol" pitchFamily="18" charset="2"/>
            </a:endParaRPr>
          </a:p>
          <a:p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59405" name="Rectangle 9"/>
          <p:cNvSpPr>
            <a:spLocks noChangeArrowheads="1"/>
          </p:cNvSpPr>
          <p:nvPr/>
        </p:nvSpPr>
        <p:spPr bwMode="auto">
          <a:xfrm>
            <a:off x="187325" y="1677988"/>
            <a:ext cx="8756650" cy="936625"/>
          </a:xfrm>
          <a:prstGeom prst="rect">
            <a:avLst/>
          </a:prstGeom>
          <a:solidFill>
            <a:schemeClr val="bg1"/>
          </a:solidFill>
          <a:ln w="19050" algn="ctr">
            <a:noFill/>
            <a:prstDash val="lg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" i="1">
                <a:solidFill>
                  <a:srgbClr val="002060"/>
                </a:solidFill>
              </a:rPr>
              <a:t>Обеспечение функций контроля (надзора) за исполнением требований </a:t>
            </a:r>
            <a:br>
              <a:rPr lang="ru-RU" sz="1500" i="1">
                <a:solidFill>
                  <a:srgbClr val="002060"/>
                </a:solidFill>
              </a:rPr>
            </a:br>
            <a:r>
              <a:rPr lang="ru-RU" sz="1500" i="1">
                <a:solidFill>
                  <a:srgbClr val="002060"/>
                </a:solidFill>
              </a:rPr>
              <a:t>технических регламентов ЕАЭС на основе единых подходов и правил, </a:t>
            </a:r>
            <a:br>
              <a:rPr lang="ru-RU" sz="1500" i="1">
                <a:solidFill>
                  <a:srgbClr val="002060"/>
                </a:solidFill>
              </a:rPr>
            </a:br>
            <a:r>
              <a:rPr lang="ru-RU" sz="1500" i="1">
                <a:solidFill>
                  <a:srgbClr val="002060"/>
                </a:solidFill>
              </a:rPr>
              <a:t>применяемых государствами-членами ЕАЭС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09550" y="3716338"/>
            <a:ext cx="4714875" cy="73818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chemeClr val="tx2">
                <a:lumMod val="75000"/>
              </a:schemeClr>
            </a:solidFill>
            <a:prstDash val="lgDash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ru-RU" sz="1450" b="1" i="1" dirty="0">
                <a:solidFill>
                  <a:srgbClr val="7E0E19"/>
                </a:solidFill>
              </a:rPr>
              <a:t>применение риск-ориентированного подхода </a:t>
            </a:r>
            <a:br>
              <a:rPr lang="ru-RU" sz="1450" b="1" i="1" dirty="0">
                <a:solidFill>
                  <a:srgbClr val="7E0E19"/>
                </a:solidFill>
              </a:rPr>
            </a:br>
            <a:r>
              <a:rPr lang="ru-RU" sz="1450" b="1" i="1" dirty="0">
                <a:solidFill>
                  <a:srgbClr val="7E0E19"/>
                </a:solidFill>
              </a:rPr>
              <a:t>при организации государственного контроля (надзора)</a:t>
            </a:r>
          </a:p>
          <a:p>
            <a:pPr algn="ctr">
              <a:defRPr/>
            </a:pPr>
            <a:endParaRPr lang="ru-RU" sz="1500" b="1" i="1" kern="0" dirty="0">
              <a:solidFill>
                <a:srgbClr val="032953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2551113"/>
            <a:ext cx="8248650" cy="1724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3125" eaLnBrk="0" hangingPunct="0">
              <a:defRPr/>
            </a:pP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vnkpr@eecommission.org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73125" eaLnBrk="0" hangingPunct="0">
              <a:defRPr/>
            </a:pP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2" name="Text Box 4"/>
          <p:cNvSpPr txBox="1">
            <a:spLocks noChangeArrowheads="1"/>
          </p:cNvSpPr>
          <p:nvPr/>
        </p:nvSpPr>
        <p:spPr bwMode="auto">
          <a:xfrm>
            <a:off x="342900" y="5675313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i="1">
                <a:solidFill>
                  <a:srgbClr val="002060"/>
                </a:solidFill>
              </a:rPr>
              <a:t>БЛАГОДАРЮ  ЗА  ВНИМАНИЕ!</a:t>
            </a:r>
            <a:endParaRPr lang="ru-RU" sz="2800" i="1">
              <a:solidFill>
                <a:srgbClr val="002060"/>
              </a:solidFill>
            </a:endParaRPr>
          </a:p>
        </p:txBody>
      </p:sp>
      <p:sp>
        <p:nvSpPr>
          <p:cNvPr id="61443" name="Text Box 15"/>
          <p:cNvSpPr txBox="1">
            <a:spLocks noChangeArrowheads="1"/>
          </p:cNvSpPr>
          <p:nvPr/>
        </p:nvSpPr>
        <p:spPr bwMode="auto">
          <a:xfrm>
            <a:off x="841375" y="1311275"/>
            <a:ext cx="77501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7" rIns="87272" bIns="43637">
            <a:spAutoFit/>
          </a:bodyPr>
          <a:lstStyle/>
          <a:p>
            <a:pPr algn="ctr" defTabSz="873125" eaLnBrk="0" hangingPunct="0"/>
            <a:r>
              <a:rPr lang="ru-RU" b="1" i="1">
                <a:solidFill>
                  <a:srgbClr val="002060"/>
                </a:solidFill>
              </a:rPr>
              <a:t>г. Москва, ул. Летниковская, дом 2, строение 2</a:t>
            </a:r>
            <a:endParaRPr lang="en-US" b="1" i="1">
              <a:solidFill>
                <a:srgbClr val="002060"/>
              </a:solidFill>
            </a:endParaRPr>
          </a:p>
          <a:p>
            <a:pPr algn="ctr" defTabSz="873125" eaLnBrk="0" hangingPunct="0"/>
            <a:endParaRPr lang="en-US" b="1" i="1">
              <a:solidFill>
                <a:srgbClr val="002060"/>
              </a:solidFill>
            </a:endParaRPr>
          </a:p>
          <a:p>
            <a:pPr algn="ctr" defTabSz="873125" eaLnBrk="0" hangingPunct="0"/>
            <a:r>
              <a:rPr lang="ru-RU" b="1" i="1">
                <a:solidFill>
                  <a:srgbClr val="002060"/>
                </a:solidFill>
              </a:rPr>
              <a:t>+7 (495) 669-24-00,  доб.</a:t>
            </a:r>
            <a:r>
              <a:rPr lang="en-US" b="1" i="1">
                <a:solidFill>
                  <a:srgbClr val="002060"/>
                </a:solidFill>
              </a:rPr>
              <a:t> </a:t>
            </a:r>
            <a:r>
              <a:rPr lang="ru-RU" b="1" i="1">
                <a:solidFill>
                  <a:srgbClr val="002060"/>
                </a:solidFill>
              </a:rPr>
              <a:t>5101</a:t>
            </a:r>
            <a:endParaRPr lang="en-US" b="1" i="1">
              <a:solidFill>
                <a:srgbClr val="002060"/>
              </a:solidFill>
            </a:endParaRPr>
          </a:p>
          <a:p>
            <a:pPr algn="ctr" defTabSz="873125" eaLnBrk="0" hangingPunct="0"/>
            <a:endParaRPr lang="ru-RU" b="1" i="1">
              <a:solidFill>
                <a:srgbClr val="002060"/>
              </a:solidFill>
            </a:endParaRPr>
          </a:p>
        </p:txBody>
      </p:sp>
      <p:sp>
        <p:nvSpPr>
          <p:cNvPr id="6144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Times"/>
              </a:rPr>
              <a:t>|  </a:t>
            </a:r>
            <a:fld id="{852D4AD0-0492-49D8-BED5-6DB39BF973AE}" type="slidenum">
              <a:rPr lang="ru-RU" smtClean="0">
                <a:ea typeface="Time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mtClean="0">
              <a:ea typeface="Time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4113" y="3770313"/>
            <a:ext cx="3562350" cy="504825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www.eaeunion.org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4963" y="4602163"/>
            <a:ext cx="5199062" cy="552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www.</a:t>
            </a:r>
            <a:r>
              <a:rPr lang="en-US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eurasiancommission.org</a:t>
            </a:r>
            <a:endParaRPr lang="ru-RU" b="1" i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61447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8288" y="598488"/>
            <a:ext cx="1089025" cy="703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1670050"/>
            <a:ext cx="480695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2060"/>
                </a:solidFill>
                <a:ea typeface="Times"/>
              </a:rPr>
              <a:t>|  </a:t>
            </a:r>
            <a:fld id="{D8906343-CE86-4AEB-9C3F-D1E48E0116F2}" type="slidenum">
              <a:rPr lang="ru-RU" smtClean="0">
                <a:solidFill>
                  <a:srgbClr val="002060"/>
                </a:solidFill>
                <a:ea typeface="Time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solidFill>
                <a:srgbClr val="002060"/>
              </a:solidFill>
              <a:ea typeface="Times"/>
            </a:endParaRPr>
          </a:p>
        </p:txBody>
      </p:sp>
      <p:pic>
        <p:nvPicPr>
          <p:cNvPr id="18435" name="Picture 2" descr="Emblem of the Eurasian Economic Union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1325" y="590550"/>
            <a:ext cx="909638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947434" y="84607"/>
            <a:ext cx="6485366" cy="613792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ГАРАНТИИ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ЗАЩИТЫ ПРАВ ПОТРЕБИТЕЛЕЙ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ЕВРАЗИЙСКОМ ЭКОНОМИЧЕСКОМ СОЮЗЕ</a:t>
            </a:r>
          </a:p>
        </p:txBody>
      </p:sp>
      <p:sp>
        <p:nvSpPr>
          <p:cNvPr id="29" name="TextBox 112"/>
          <p:cNvSpPr txBox="1">
            <a:spLocks noChangeArrowheads="1"/>
          </p:cNvSpPr>
          <p:nvPr/>
        </p:nvSpPr>
        <p:spPr bwMode="auto">
          <a:xfrm>
            <a:off x="265353" y="1673021"/>
            <a:ext cx="3941002" cy="1026794"/>
          </a:xfrm>
          <a:prstGeom prst="rect">
            <a:avLst/>
          </a:prstGeom>
          <a:solidFill>
            <a:srgbClr val="03295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endParaRPr lang="ru-RU" sz="6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800" b="1" i="1" dirty="0">
                <a:solidFill>
                  <a:schemeClr val="bg1"/>
                </a:solidFill>
              </a:rPr>
              <a:t>Государства-члены Евразийского экономического Союза</a:t>
            </a:r>
          </a:p>
          <a:p>
            <a:pPr algn="ctr">
              <a:defRPr/>
            </a:pPr>
            <a:endParaRPr lang="ru-RU" sz="800" b="1" i="1" dirty="0">
              <a:solidFill>
                <a:schemeClr val="bg1"/>
              </a:solidFill>
            </a:endParaRPr>
          </a:p>
        </p:txBody>
      </p:sp>
      <p:sp>
        <p:nvSpPr>
          <p:cNvPr id="30" name="TextBox 112"/>
          <p:cNvSpPr txBox="1">
            <a:spLocks noChangeArrowheads="1"/>
          </p:cNvSpPr>
          <p:nvPr/>
        </p:nvSpPr>
        <p:spPr bwMode="auto">
          <a:xfrm>
            <a:off x="4768553" y="1633450"/>
            <a:ext cx="3980336" cy="2008294"/>
          </a:xfrm>
          <a:prstGeom prst="rect">
            <a:avLst/>
          </a:prstGeom>
          <a:solidFill>
            <a:srgbClr val="03295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bg1"/>
                </a:solidFill>
              </a:rPr>
              <a:t> </a:t>
            </a:r>
            <a:r>
              <a:rPr lang="ru-RU" sz="1600" i="1" dirty="0">
                <a:solidFill>
                  <a:schemeClr val="bg1"/>
                </a:solidFill>
              </a:rPr>
              <a:t>проводят согласованную политику в сфере защиты прав потребителей, направленную на формирование равных условий для граждан государств-членов по защите их интересов от недобросовестной деятельности хозяйствующих субъектов</a:t>
            </a:r>
            <a:r>
              <a:rPr lang="ru-RU" sz="16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3" name="TextBox 112"/>
          <p:cNvSpPr txBox="1">
            <a:spLocks noChangeArrowheads="1"/>
          </p:cNvSpPr>
          <p:nvPr/>
        </p:nvSpPr>
        <p:spPr bwMode="auto">
          <a:xfrm>
            <a:off x="265353" y="4283325"/>
            <a:ext cx="3941002" cy="861774"/>
          </a:xfrm>
          <a:prstGeom prst="rect">
            <a:avLst/>
          </a:prstGeom>
          <a:solidFill>
            <a:srgbClr val="03295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endParaRPr lang="ru-RU" sz="6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800" b="1" i="1" dirty="0">
                <a:solidFill>
                  <a:schemeClr val="bg1"/>
                </a:solidFill>
              </a:rPr>
              <a:t>Евразийская экономическая комиссия </a:t>
            </a:r>
          </a:p>
          <a:p>
            <a:pPr algn="ctr">
              <a:defRPr/>
            </a:pPr>
            <a:endParaRPr lang="ru-RU" sz="800" b="1" i="1" dirty="0">
              <a:solidFill>
                <a:schemeClr val="bg1"/>
              </a:solidFill>
            </a:endParaRPr>
          </a:p>
        </p:txBody>
      </p:sp>
      <p:sp>
        <p:nvSpPr>
          <p:cNvPr id="44" name="TextBox 112"/>
          <p:cNvSpPr txBox="1">
            <a:spLocks noChangeArrowheads="1"/>
          </p:cNvSpPr>
          <p:nvPr/>
        </p:nvSpPr>
        <p:spPr bwMode="auto">
          <a:xfrm>
            <a:off x="4768553" y="3735219"/>
            <a:ext cx="3980336" cy="3031599"/>
          </a:xfrm>
          <a:prstGeom prst="rect">
            <a:avLst/>
          </a:prstGeom>
          <a:solidFill>
            <a:srgbClr val="03295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bg1"/>
                </a:solidFill>
              </a:rPr>
              <a:t>            </a:t>
            </a:r>
            <a:r>
              <a:rPr lang="ru-RU" sz="1500" i="1" dirty="0">
                <a:solidFill>
                  <a:schemeClr val="bg1"/>
                </a:solidFill>
              </a:rPr>
              <a:t>вырабатывает рекомендации для государств-членов о применении мер, направленных на повышение эффективности взаимодействия уполномоченных органов в сфере защиты прав потребителей;</a:t>
            </a:r>
          </a:p>
          <a:p>
            <a:pPr>
              <a:defRPr/>
            </a:pPr>
            <a:r>
              <a:rPr lang="ru-RU" sz="1500" i="1" dirty="0">
                <a:solidFill>
                  <a:schemeClr val="bg1"/>
                </a:solidFill>
              </a:rPr>
              <a:t>      вырабатывает рекомендации для государств-членов о порядке реализации положений, указанных в Договоре;</a:t>
            </a:r>
          </a:p>
          <a:p>
            <a:pPr>
              <a:defRPr/>
            </a:pPr>
            <a:r>
              <a:rPr lang="ru-RU" sz="1500" i="1" dirty="0">
                <a:solidFill>
                  <a:schemeClr val="bg1"/>
                </a:solidFill>
              </a:rPr>
              <a:t>      создает консультативные органы по вопросам защиты прав потребителей государств-членов</a:t>
            </a:r>
          </a:p>
          <a:p>
            <a:pPr>
              <a:defRPr/>
            </a:pPr>
            <a:r>
              <a:rPr lang="ru-RU" sz="11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206875" y="2030413"/>
            <a:ext cx="561975" cy="269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206875" y="4611688"/>
            <a:ext cx="561975" cy="271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301625" y="2538413"/>
            <a:ext cx="819150" cy="174466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320509" y="910634"/>
            <a:ext cx="6740908" cy="53205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о Евразийском экономическом союзе,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 государств-членов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25438" y="1450975"/>
            <a:ext cx="8526462" cy="688975"/>
          </a:xfrm>
          <a:prstGeom prst="roundRect">
            <a:avLst/>
          </a:prstGeom>
          <a:solidFill>
            <a:srgbClr val="214F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потребителей, государственных органов и общественных объединений потребителей оперативной и достоверной информацией о товарах (работах, услугах), изготовителях (продавцах, исполнителях);</a:t>
            </a:r>
          </a:p>
        </p:txBody>
      </p:sp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7938"/>
            <a:ext cx="6096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214F87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5438" y="2260600"/>
            <a:ext cx="8526462" cy="688975"/>
          </a:xfrm>
          <a:prstGeom prst="roundRect">
            <a:avLst/>
          </a:prstGeom>
          <a:solidFill>
            <a:srgbClr val="214F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мер по предотвращению деятельности недобросовестных хозяйствующих субъектов и реализации некачественных товаров (услуг) на территориях государств-членов;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9088" y="3092450"/>
            <a:ext cx="8526462" cy="1027113"/>
          </a:xfrm>
          <a:prstGeom prst="roundRect">
            <a:avLst/>
          </a:prstGeom>
          <a:solidFill>
            <a:srgbClr val="214F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для потребителей условий, способствующих свободному выбору товаров (работ, услуг), путем развития правовой грамотности и правосознания потребителей, их осведомленности о характере, способах осуществления защиты прав потребителей и охраняемых законом интересов в административном и судебном порядке, а также доступ потребителей государств-членов к юридической помощи;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5438" y="4302125"/>
            <a:ext cx="8526462" cy="896938"/>
          </a:xfrm>
          <a:prstGeom prst="roundRect">
            <a:avLst/>
          </a:prstGeom>
          <a:solidFill>
            <a:srgbClr val="214F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 просвещения в области защиты прав потребителей как неотъемлемой части обучения граждан в образовательных системах государств-членов;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2575" y="5303838"/>
            <a:ext cx="8569325" cy="896937"/>
          </a:xfrm>
          <a:prstGeom prst="roundRect">
            <a:avLst/>
          </a:prstGeom>
          <a:solidFill>
            <a:srgbClr val="214F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сближение законодательства государств-членов о защите прав потребителей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320509" y="910634"/>
            <a:ext cx="6740908" cy="36268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Закреплены Договором о Евразийском экономическом союзе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52703" y="162879"/>
            <a:ext cx="6293923" cy="613792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направление осуществления согласованной политики в сфере защиты прав потребителей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09550" y="1622425"/>
            <a:ext cx="5905500" cy="4927600"/>
          </a:xfrm>
          <a:prstGeom prst="ellipse">
            <a:avLst/>
          </a:prstGeom>
          <a:solidFill>
            <a:schemeClr val="tx2">
              <a:lumMod val="40000"/>
              <a:lumOff val="60000"/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162300" y="1765300"/>
            <a:ext cx="5715000" cy="4927600"/>
          </a:xfrm>
          <a:prstGeom prst="ellipse">
            <a:avLst/>
          </a:prstGeom>
          <a:solidFill>
            <a:schemeClr val="bg2">
              <a:lumMod val="7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2060"/>
                </a:solidFill>
                <a:ea typeface="Times"/>
              </a:rPr>
              <a:t>|  </a:t>
            </a:r>
            <a:fld id="{546959ED-FAF5-4C34-AB51-64F3661D5966}" type="slidenum">
              <a:rPr lang="ru-RU" smtClean="0">
                <a:solidFill>
                  <a:srgbClr val="002060"/>
                </a:solidFill>
                <a:ea typeface="Time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solidFill>
                <a:srgbClr val="002060"/>
              </a:solidFill>
              <a:ea typeface="Times"/>
            </a:endParaRPr>
          </a:p>
        </p:txBody>
      </p:sp>
      <p:pic>
        <p:nvPicPr>
          <p:cNvPr id="22532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1325" y="590550"/>
            <a:ext cx="909638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947434" y="84607"/>
            <a:ext cx="6293923" cy="613792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ВСЕМИРНЫЙ ДЕНЬ ЗАЩИТЫ ПРАВ ПОТРЕБИТЕЛЕЙ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371600" y="1051812"/>
            <a:ext cx="6134100" cy="53205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ПРАВА ПОТРЕБИТЕЛЯ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509838" y="2941638"/>
            <a:ext cx="3708400" cy="64611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206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ru-RU" sz="12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информацию </a:t>
            </a:r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(защиту от ложной, вводящей в заблуждение информации о товарах, услугах, работах)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14600" y="2319338"/>
            <a:ext cx="3729038" cy="27781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206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ru-RU" sz="12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безопасность товаров, услуг</a:t>
            </a:r>
            <a:endParaRPr lang="ru-RU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503488" y="4257675"/>
            <a:ext cx="3708400" cy="64611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206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ru-RU" sz="12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удовлетворение основных нужд  </a:t>
            </a:r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основные базовые товары и услуги, обеспечивающие выживание)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20950" y="3775075"/>
            <a:ext cx="3697288" cy="27622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206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ru-RU" sz="12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выбор товаров, услуг</a:t>
            </a:r>
            <a:endParaRPr lang="ru-RU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509838" y="5089525"/>
            <a:ext cx="37084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206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ru-RU" sz="12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быть услышанным </a:t>
            </a:r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(возможность защитить свои права и интересы)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27300" y="5715000"/>
            <a:ext cx="3709988" cy="27781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206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ru-RU" sz="12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просвещение</a:t>
            </a:r>
            <a:endParaRPr lang="ru-RU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527300" y="6145213"/>
            <a:ext cx="3709988" cy="27622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206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ru-RU" sz="1200" b="1" i="1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здоровую окружающую среду</a:t>
            </a:r>
            <a:endParaRPr lang="ru-RU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5250" y="1841500"/>
            <a:ext cx="1852613" cy="912813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Законодательство государств-членов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24675" y="1851025"/>
            <a:ext cx="2219325" cy="91122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Договор о ЕАЭС, акты, входящие в право Союза</a:t>
            </a:r>
          </a:p>
        </p:txBody>
      </p:sp>
      <p:sp>
        <p:nvSpPr>
          <p:cNvPr id="4" name="Овал 3"/>
          <p:cNvSpPr/>
          <p:nvPr/>
        </p:nvSpPr>
        <p:spPr>
          <a:xfrm>
            <a:off x="1371600" y="1622425"/>
            <a:ext cx="6134100" cy="5070475"/>
          </a:xfrm>
          <a:prstGeom prst="ellipse">
            <a:avLst/>
          </a:prstGeom>
          <a:noFill/>
          <a:ln w="63500">
            <a:solidFill>
              <a:srgbClr val="7E0E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2060"/>
                </a:solidFill>
                <a:ea typeface="Times"/>
              </a:rPr>
              <a:t>|  </a:t>
            </a:r>
            <a:r>
              <a:rPr lang="ru-RU" smtClean="0">
                <a:solidFill>
                  <a:srgbClr val="002060"/>
                </a:solidFill>
                <a:ea typeface="Times"/>
              </a:rPr>
              <a:t>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fld id="{F4713750-10BB-4948-8ED8-FFD0B18B67A5}" type="slidenum">
              <a:rPr lang="ru-RU" smtClean="0">
                <a:ea typeface="Time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ea typeface="Time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7434" y="84607"/>
            <a:ext cx="6293923" cy="613792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ПРАВ ПОТРЕБИТЕЛЕЙ В СТРУКТУРЕ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ЕВРАЗИЙСКОЙ ЭКОНОМИЧЕСКОЙ КОМИССИИ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3613" y="954088"/>
            <a:ext cx="4738687" cy="11176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Член Коллегии (Министр) по техническому регулированию ЕЭК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1400" y="2495550"/>
            <a:ext cx="3673475" cy="8699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Департамент технического регулирования и аккредитации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0413" y="2533650"/>
            <a:ext cx="3330575" cy="8699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Департамент санитарных, фитосанитарных и ветеринарных мер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795588" y="2105025"/>
            <a:ext cx="292100" cy="4841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153150" y="2071688"/>
            <a:ext cx="292100" cy="4857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60413" y="4068763"/>
            <a:ext cx="2946400" cy="1036637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Отдел по защите прав потребителей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2765425" y="3484563"/>
            <a:ext cx="292100" cy="4841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8" name="Прямоугольник 4"/>
          <p:cNvSpPr>
            <a:spLocks noChangeArrowheads="1"/>
          </p:cNvSpPr>
          <p:nvPr/>
        </p:nvSpPr>
        <p:spPr bwMode="auto">
          <a:xfrm>
            <a:off x="3556000" y="3887788"/>
            <a:ext cx="5486400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Font typeface="Wingdings" pitchFamily="2" charset="2"/>
              <a:buChar char="q"/>
            </a:pPr>
            <a:r>
              <a:rPr lang="ru-RU" sz="1400">
                <a:solidFill>
                  <a:srgbClr val="003300"/>
                </a:solidFill>
              </a:rPr>
              <a:t>реализация компетенции Комиссии в области защиты прав потребителей,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1400">
                <a:solidFill>
                  <a:srgbClr val="003300"/>
                </a:solidFill>
              </a:rPr>
              <a:t>анализ и обобщение опыта применения в государствах-членах законодательства о защите прав потребителей, выработка предложений по его гармонизации;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1400">
                <a:solidFill>
                  <a:srgbClr val="003300"/>
                </a:solidFill>
              </a:rPr>
              <a:t>взаимодействие с уполномоченными органами Сторон, общественными объединениями потребителей и иными организациями;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1400">
                <a:solidFill>
                  <a:srgbClr val="003300"/>
                </a:solidFill>
              </a:rPr>
              <a:t>информирование о деятельности Комиссии;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1400">
                <a:solidFill>
                  <a:srgbClr val="003300"/>
                </a:solidFill>
              </a:rPr>
              <a:t>подготовка заседаний Консультативного комитета по вопросам защиты прав потребителей,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1400">
                <a:solidFill>
                  <a:srgbClr val="003300"/>
                </a:solidFill>
              </a:rPr>
              <a:t>международное сотрудничество.</a:t>
            </a:r>
          </a:p>
        </p:txBody>
      </p:sp>
      <p:sp>
        <p:nvSpPr>
          <p:cNvPr id="24589" name="Прямоугольник 10"/>
          <p:cNvSpPr>
            <a:spLocks noChangeArrowheads="1"/>
          </p:cNvSpPr>
          <p:nvPr/>
        </p:nvSpPr>
        <p:spPr bwMode="auto">
          <a:xfrm>
            <a:off x="4090988" y="3565525"/>
            <a:ext cx="54371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 u="sng">
                <a:solidFill>
                  <a:srgbClr val="7E0E19"/>
                </a:solidFill>
              </a:rPr>
              <a:t>Основные задачи отдела: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783013" y="4416425"/>
            <a:ext cx="384175" cy="341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5775" y="703263"/>
            <a:ext cx="914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2060"/>
                </a:solidFill>
                <a:ea typeface="Times"/>
              </a:rPr>
              <a:t>|  </a:t>
            </a:r>
            <a:r>
              <a:rPr lang="ru-RU" smtClean="0">
                <a:solidFill>
                  <a:srgbClr val="002060"/>
                </a:solidFill>
                <a:ea typeface="Times"/>
              </a:rPr>
              <a:t>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fld id="{97252D66-DE3F-4613-A1E8-8102FA9401B4}" type="slidenum">
              <a:rPr lang="ru-RU" smtClean="0">
                <a:ea typeface="Time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ea typeface="Time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7434" y="84607"/>
            <a:ext cx="6293923" cy="613792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ЕВРАЗИЙСКОЙ ЭКОНОМИЧЕСКОЙ КОМИССИИ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43760" y="856755"/>
            <a:ext cx="7894921" cy="99214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взаимодействия государств-членов по реализации положений Договора в сфере защиты прав потребителей,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целях:</a:t>
            </a:r>
            <a:endParaRPr lang="ru-RU" sz="12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4813" y="2071688"/>
            <a:ext cx="2136775" cy="91281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>
                <a:solidFill>
                  <a:schemeClr val="tx2"/>
                </a:solidFill>
                <a:latin typeface="Arial" charset="0"/>
                <a:cs typeface="Arial" charset="0"/>
              </a:rPr>
              <a:t>обеспечения безопасности потребительских товаров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4813" y="3598863"/>
            <a:ext cx="2136775" cy="13239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создания прозрачного эффективного механизма торговли по всем видам товаров (услуг)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4813" y="5303838"/>
            <a:ext cx="2136775" cy="125412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предотвращения доступа некачественной продукции на рынок Союза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632075" y="2432050"/>
            <a:ext cx="442913" cy="2809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65738" y="2074863"/>
            <a:ext cx="3636962" cy="2636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Установление обязательных: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требований безопасности  продукции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 требований к маркировке продукции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 правил идентификации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правил обращения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формы оценки соответствия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95638" y="2071688"/>
            <a:ext cx="1798637" cy="213836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Технические регламенты Союза,</a:t>
            </a:r>
          </a:p>
          <a:p>
            <a:pPr algn="ctr">
              <a:defRPr/>
            </a:pPr>
            <a:r>
              <a:rPr lang="ru-RU" sz="12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Перечни стандартов и аттестованных (валидированных) методов и (методик) испытаний</a:t>
            </a:r>
          </a:p>
          <a:p>
            <a:pPr algn="ctr">
              <a:defRPr/>
            </a:pPr>
            <a:endParaRPr lang="ru-RU" sz="1200" b="1" i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994275" y="2528888"/>
            <a:ext cx="306388" cy="3000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632075" y="4210050"/>
            <a:ext cx="442913" cy="2809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95638" y="4349750"/>
            <a:ext cx="1763712" cy="22352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Рекомендации Коллегии Комиссии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632075" y="5649913"/>
            <a:ext cx="442913" cy="2809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265738" y="4916488"/>
            <a:ext cx="3671887" cy="15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Определение единых подходов к реализации Договора в  части проведения согласованной политики в сфере защиты прав потребителей</a:t>
            </a:r>
          </a:p>
          <a:p>
            <a:pPr>
              <a:defRPr/>
            </a:pPr>
            <a:endParaRPr lang="ru-RU" sz="1100" b="1" i="1" dirty="0">
              <a:solidFill>
                <a:srgbClr val="00206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959350" y="5053013"/>
            <a:ext cx="306388" cy="3016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44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1325" y="590550"/>
            <a:ext cx="909638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2843213" y="2060575"/>
            <a:ext cx="59769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ru-RU" sz="1400" b="1">
                <a:solidFill>
                  <a:srgbClr val="002060"/>
                </a:solidFill>
              </a:rPr>
              <a:t>на пищевую продукцию;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ru-RU" sz="1400" b="1">
                <a:solidFill>
                  <a:srgbClr val="002060"/>
                </a:solidFill>
              </a:rPr>
              <a:t>процессы производства (изготовления), хранения, перевозки (транспортирования), реализации и утилизации.</a:t>
            </a:r>
          </a:p>
        </p:txBody>
      </p:sp>
      <p:sp>
        <p:nvSpPr>
          <p:cNvPr id="6149" name="Прямоугольник 2"/>
          <p:cNvSpPr>
            <a:spLocks noChangeArrowheads="1"/>
          </p:cNvSpPr>
          <p:nvPr/>
        </p:nvSpPr>
        <p:spPr bwMode="auto">
          <a:xfrm>
            <a:off x="2843213" y="3078163"/>
            <a:ext cx="5976937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</a:rPr>
              <a:t>требования безопасности (включая санитарно-эпидемиологические, гигиенические и ветеринарные) к объектам технического регулирования,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</a:rPr>
              <a:t>требования к процессам процессы производства (изготовления), хранения, перевозки (транспортирования), реализации и утилизации;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</a:rPr>
              <a:t>правила идентификации объектов технического регулирования;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</a:rPr>
              <a:t>формы и процедуры оценки (подтверждения) соответствия объектов технического регулирования требованиям настоящего технического регламента;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</a:rPr>
              <a:t>правила обращения на рынке;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</a:rPr>
              <a:t>маркировка;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</a:rPr>
              <a:t>государственный контроль (надзор).</a:t>
            </a:r>
          </a:p>
          <a:p>
            <a:pPr algn="just">
              <a:spcBef>
                <a:spcPts val="600"/>
              </a:spcBef>
              <a:defRPr/>
            </a:pPr>
            <a:endParaRPr lang="ru-RU" sz="1400" b="1" dirty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0825" y="2071688"/>
            <a:ext cx="2449513" cy="503237"/>
          </a:xfrm>
          <a:prstGeom prst="roundRect">
            <a:avLst/>
          </a:prstGeom>
          <a:solidFill>
            <a:srgbClr val="214F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Распространяются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825" y="3090863"/>
            <a:ext cx="2449513" cy="504825"/>
          </a:xfrm>
          <a:prstGeom prst="roundRect">
            <a:avLst/>
          </a:prstGeom>
          <a:solidFill>
            <a:srgbClr val="214F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Устанавливают </a:t>
            </a:r>
          </a:p>
        </p:txBody>
      </p:sp>
      <p:sp>
        <p:nvSpPr>
          <p:cNvPr id="2867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7938"/>
            <a:ext cx="6096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102F8A0E-5D8B-4572-8A72-48B03337AB80}" type="slidenum">
              <a:rPr lang="ru-RU" b="1" smtClean="0">
                <a:solidFill>
                  <a:srgbClr val="214F87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b="1" smtClean="0">
              <a:solidFill>
                <a:srgbClr val="214F87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3963" y="88900"/>
            <a:ext cx="7743825" cy="560388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РЕГЛАМЕНТЫ СОЮЗА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72568" y="922946"/>
            <a:ext cx="8394690" cy="8374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Разрабатываются в целях защиты жизни и здоровья человека, окружающей среды,  предупреждения действий, вводящих в заблуждение потребителей, а также в целях обеспечения энергетической эффективности и ресурсосбережения.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7938"/>
            <a:ext cx="6096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18749153-EEB1-40DB-B914-CB01CA0E455B}" type="slidenum">
              <a:rPr lang="ru-RU" b="1" smtClean="0">
                <a:solidFill>
                  <a:srgbClr val="214F87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b="1" smtClean="0">
              <a:solidFill>
                <a:srgbClr val="214F87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3963" y="88900"/>
            <a:ext cx="7743825" cy="560388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РЕГЛАМЕНТЫ СОЮЗА</a:t>
            </a:r>
          </a:p>
        </p:txBody>
      </p:sp>
      <p:pic>
        <p:nvPicPr>
          <p:cNvPr id="30723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1963" y="449263"/>
            <a:ext cx="908050" cy="587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46291" y="1549024"/>
            <a:ext cx="3545921" cy="523220"/>
          </a:xfrm>
          <a:prstGeom prst="rect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>
                <a:solidFill>
                  <a:schemeClr val="bg1"/>
                </a:solidFill>
              </a:rPr>
              <a:t>Приняты и действуют технические регламенты </a:t>
            </a:r>
          </a:p>
        </p:txBody>
      </p:sp>
      <p:graphicFrame>
        <p:nvGraphicFramePr>
          <p:cNvPr id="30789" name="Group 69"/>
          <p:cNvGraphicFramePr>
            <a:graphicFrameLocks noGrp="1"/>
          </p:cNvGraphicFramePr>
          <p:nvPr/>
        </p:nvGraphicFramePr>
        <p:xfrm>
          <a:off x="647700" y="2446338"/>
          <a:ext cx="3571875" cy="4229100"/>
        </p:xfrm>
        <a:graphic>
          <a:graphicData uri="http://schemas.openxmlformats.org/drawingml/2006/table">
            <a:tbl>
              <a:tblPr/>
              <a:tblGrid>
                <a:gridCol w="3571875"/>
              </a:tblGrid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1. О безопасности пищевой продукции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2. Пищевая продукция в части ее маркировки 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3. Технический регламент на соковую продукцию из фруктов и овощей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4. Технический регламент на масложировую продукцию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5. О безопасности отдельных видов специализированной пищевой продукции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6. Требования безопасности пищевых добавок, ароматизаторов и технологических вспомогательных средств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7. О безопасности молока и молочной продукции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8. О безопасности мяса и мясной продукции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9. Технический регламент на табачную продукцию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718660" y="1559211"/>
            <a:ext cx="3545921" cy="738664"/>
          </a:xfrm>
          <a:prstGeom prst="rect">
            <a:avLst/>
          </a:prstGeom>
          <a:solidFill>
            <a:srgbClr val="0329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>
                <a:solidFill>
                  <a:schemeClr val="bg1"/>
                </a:solidFill>
              </a:rPr>
              <a:t>В стадии разработки, принятия (подписания)</a:t>
            </a:r>
          </a:p>
          <a:p>
            <a:pPr algn="ctr">
              <a:defRPr/>
            </a:pPr>
            <a:r>
              <a:rPr lang="ru-RU" sz="1400" b="1" i="1">
                <a:solidFill>
                  <a:schemeClr val="bg1"/>
                </a:solidFill>
              </a:rPr>
              <a:t>технические регламенты </a:t>
            </a:r>
          </a:p>
        </p:txBody>
      </p:sp>
      <p:graphicFrame>
        <p:nvGraphicFramePr>
          <p:cNvPr id="30796" name="Group 76"/>
          <p:cNvGraphicFramePr>
            <a:graphicFrameLocks noGrp="1"/>
          </p:cNvGraphicFramePr>
          <p:nvPr/>
        </p:nvGraphicFramePr>
        <p:xfrm>
          <a:off x="4718050" y="2560638"/>
          <a:ext cx="3573463" cy="3262312"/>
        </p:xfrm>
        <a:graphic>
          <a:graphicData uri="http://schemas.openxmlformats.org/drawingml/2006/table">
            <a:tbl>
              <a:tblPr/>
              <a:tblGrid>
                <a:gridCol w="357346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1. О безопасности рыбы и рыбной продукции (принят)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"/>
                        <a:cs typeface="Times"/>
                      </a:endParaRP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2. О безопасности алкогольной продукции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"/>
                        <a:cs typeface="Times"/>
                      </a:endParaRP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3.О безопасности питьевой воды, расфасованной в емкости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"/>
                        <a:cs typeface="Times"/>
                      </a:endParaRP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4. О безопасности мяса птицы и продукции ее переработки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"/>
                        <a:cs typeface="Times"/>
                      </a:endParaRP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"/>
                          <a:cs typeface="Times"/>
                        </a:rPr>
                        <a:t>5.О безопасности материалов, контактирующих с пищевой продукцией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Times"/>
                          <a:cs typeface="Times"/>
                        </a:rPr>
                        <a:t> 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72568" y="922946"/>
            <a:ext cx="7509275" cy="41874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1400" b="1" i="1">
                <a:solidFill>
                  <a:srgbClr val="10253F"/>
                </a:solidFill>
                <a:latin typeface="Arial" charset="0"/>
                <a:cs typeface="Arial" charset="0"/>
              </a:rPr>
              <a:t>Требования к пищевой продукции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18455</TotalTime>
  <Words>2252</Words>
  <Application>Microsoft Office PowerPoint</Application>
  <PresentationFormat>Экран (4:3)</PresentationFormat>
  <Paragraphs>379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26</vt:i4>
      </vt:variant>
    </vt:vector>
  </HeadingPairs>
  <TitlesOfParts>
    <vt:vector size="46" baseType="lpstr">
      <vt:lpstr>Arial</vt:lpstr>
      <vt:lpstr>Times</vt:lpstr>
      <vt:lpstr>Calibri</vt:lpstr>
      <vt:lpstr>Batang</vt:lpstr>
      <vt:lpstr>Aharoni</vt:lpstr>
      <vt:lpstr>Wingdings</vt:lpstr>
      <vt:lpstr>Times New Roman</vt:lpstr>
      <vt:lpstr>Trebuchet MS</vt:lpstr>
      <vt:lpstr>Symbol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ИНФОРМАЦИОННОЕ ВЗАИМОДЕЙСТВИЕ В ЕАЭС 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Test Tester</dc:creator>
  <cp:lastModifiedBy>Лида</cp:lastModifiedBy>
  <cp:revision>1439</cp:revision>
  <cp:lastPrinted>2017-03-10T05:39:19Z</cp:lastPrinted>
  <dcterms:created xsi:type="dcterms:W3CDTF">2012-07-25T22:38:51Z</dcterms:created>
  <dcterms:modified xsi:type="dcterms:W3CDTF">2017-03-11T19:56:49Z</dcterms:modified>
</cp:coreProperties>
</file>